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63" r:id="rId6"/>
    <p:sldId id="265" r:id="rId7"/>
    <p:sldId id="257" r:id="rId8"/>
    <p:sldId id="266" r:id="rId9"/>
    <p:sldId id="264" r:id="rId10"/>
    <p:sldId id="262" r:id="rId11"/>
    <p:sldId id="267" r:id="rId12"/>
    <p:sldId id="268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6C"/>
    <a:srgbClr val="3366FF"/>
    <a:srgbClr val="FFFFFF"/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0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2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Mechatroniki</a:t>
            </a:r>
          </a:p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0" y="1950181"/>
            <a:ext cx="56993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</a:t>
            </a:r>
          </a:p>
          <a:p>
            <a: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Mikromechaniki</a:t>
            </a:r>
            <a:b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 Fotoniki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69" y="4801494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Osiągnięcia w działalności naukowej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21 maja 2024</a:t>
            </a:r>
          </a:p>
        </p:txBody>
      </p:sp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136669B-BC9B-F1E9-4B47-B61F9D11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68" y="849180"/>
            <a:ext cx="3760152" cy="3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5A3E17C-A856-DB92-59D8-1598A60E6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462476"/>
              </p:ext>
            </p:extLst>
          </p:nvPr>
        </p:nvGraphicFramePr>
        <p:xfrm>
          <a:off x="609887" y="1902088"/>
          <a:ext cx="5184000" cy="430522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317336">
                  <a:extLst>
                    <a:ext uri="{9D8B030D-6E8A-4147-A177-3AD203B41FA5}">
                      <a16:colId xmlns:a16="http://schemas.microsoft.com/office/drawing/2014/main" val="3534106861"/>
                    </a:ext>
                  </a:extLst>
                </a:gridCol>
                <a:gridCol w="866664">
                  <a:extLst>
                    <a:ext uri="{9D8B030D-6E8A-4147-A177-3AD203B41FA5}">
                      <a16:colId xmlns:a16="http://schemas.microsoft.com/office/drawing/2014/main" val="400106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Profesor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  4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4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Profesor uczelni (dr hab.)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  6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1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Profesor uczelni (dr)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  4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7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Adiunkt (dr hab.) 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  1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Adiunkt (dr) [</a:t>
                      </a:r>
                      <a:r>
                        <a:rPr lang="pl-PL" b="0" dirty="0" err="1"/>
                        <a:t>dydakt</a:t>
                      </a:r>
                      <a:r>
                        <a:rPr lang="pl-PL" b="0" dirty="0"/>
                        <a:t>.]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27 [5]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5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Asystent [</a:t>
                      </a:r>
                      <a:r>
                        <a:rPr lang="pl-PL" b="0" dirty="0" err="1"/>
                        <a:t>dydakt</a:t>
                      </a:r>
                      <a:r>
                        <a:rPr lang="pl-PL" b="0" dirty="0"/>
                        <a:t>.]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  7 [1]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413261"/>
                  </a:ext>
                </a:extLst>
              </a:tr>
              <a:tr h="496630">
                <a:tc>
                  <a:txBody>
                    <a:bodyPr/>
                    <a:lstStyle/>
                    <a:p>
                      <a:pPr algn="r"/>
                      <a:r>
                        <a:rPr lang="pl-PL" b="1" dirty="0"/>
                        <a:t>RAZEM</a:t>
                      </a:r>
                      <a:r>
                        <a:rPr lang="pl-PL" b="0" dirty="0"/>
                        <a:t> </a:t>
                      </a:r>
                      <a:r>
                        <a:rPr lang="pl-PL" b="1" dirty="0"/>
                        <a:t>NA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</a:t>
                      </a:r>
                      <a:r>
                        <a:rPr lang="pl-PL" b="1" dirty="0"/>
                        <a:t>49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Dział Administracyjno-Finansowy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10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0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0" dirty="0"/>
                        <a:t>Pracownicy NT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  3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44140"/>
                  </a:ext>
                </a:extLst>
              </a:tr>
              <a:tr h="471039">
                <a:tc>
                  <a:txBody>
                    <a:bodyPr/>
                    <a:lstStyle/>
                    <a:p>
                      <a:pPr algn="r"/>
                      <a:r>
                        <a:rPr lang="pl-PL" b="1" dirty="0"/>
                        <a:t>RAZEM IMiF PW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 62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9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b="0" dirty="0"/>
                        <a:t>Doktoranci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   </a:t>
                      </a:r>
                      <a:r>
                        <a:rPr lang="pl-PL" b="1" dirty="0"/>
                        <a:t>11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232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D75DB01F-EF21-B097-D956-3250A75AF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727184"/>
              </p:ext>
            </p:extLst>
          </p:nvPr>
        </p:nvGraphicFramePr>
        <p:xfrm>
          <a:off x="6398115" y="1902088"/>
          <a:ext cx="5184000" cy="430550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416748">
                  <a:extLst>
                    <a:ext uri="{9D8B030D-6E8A-4147-A177-3AD203B41FA5}">
                      <a16:colId xmlns:a16="http://schemas.microsoft.com/office/drawing/2014/main" val="3534106861"/>
                    </a:ext>
                  </a:extLst>
                </a:gridCol>
                <a:gridCol w="2767252">
                  <a:extLst>
                    <a:ext uri="{9D8B030D-6E8A-4147-A177-3AD203B41FA5}">
                      <a16:colId xmlns:a16="http://schemas.microsoft.com/office/drawing/2014/main" val="4001068601"/>
                    </a:ext>
                  </a:extLst>
                </a:gridCol>
              </a:tblGrid>
              <a:tr h="383912">
                <a:tc>
                  <a:txBody>
                    <a:bodyPr/>
                    <a:lstStyle/>
                    <a:p>
                      <a:r>
                        <a:rPr lang="pl-PL" b="0" dirty="0"/>
                        <a:t>Dyrektor Instytutu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Prof. dr hab. inż. L. Sałbut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19236"/>
                  </a:ext>
                </a:extLst>
              </a:tr>
              <a:tr h="683096">
                <a:tc>
                  <a:txBody>
                    <a:bodyPr/>
                    <a:lstStyle/>
                    <a:p>
                      <a:r>
                        <a:rPr lang="pl-PL" b="0" dirty="0"/>
                        <a:t>Zakład Inżynierii Fotonicznej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Dr hab. inż. M. Józwik, prof. uczelni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19231"/>
                  </a:ext>
                </a:extLst>
              </a:tr>
              <a:tr h="683096">
                <a:tc>
                  <a:txBody>
                    <a:bodyPr/>
                    <a:lstStyle/>
                    <a:p>
                      <a:r>
                        <a:rPr lang="pl-PL" b="0" dirty="0"/>
                        <a:t>Zakład Konstrukcji </a:t>
                      </a:r>
                      <a:br>
                        <a:rPr lang="pl-PL" b="0" dirty="0"/>
                      </a:br>
                      <a:r>
                        <a:rPr lang="pl-PL" b="0" dirty="0"/>
                        <a:t>Urządzeń Precyzyjnych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Dr hab. inż. S. Łuczak, </a:t>
                      </a:r>
                      <a:br>
                        <a:rPr lang="pl-PL" b="0" dirty="0"/>
                      </a:br>
                      <a:r>
                        <a:rPr lang="pl-PL" b="0" dirty="0"/>
                        <a:t>prof. uczelni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77223"/>
                  </a:ext>
                </a:extLst>
              </a:tr>
              <a:tr h="683096">
                <a:tc>
                  <a:txBody>
                    <a:bodyPr/>
                    <a:lstStyle/>
                    <a:p>
                      <a:r>
                        <a:rPr lang="pl-PL" b="0" dirty="0"/>
                        <a:t>Zakład Mechaniki Stosowanej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Dr hab. inż. E. Ładyżyńska- Kozdraś, prof. uczelni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4310"/>
                  </a:ext>
                </a:extLst>
              </a:tr>
              <a:tr h="975851">
                <a:tc>
                  <a:txBody>
                    <a:bodyPr/>
                    <a:lstStyle/>
                    <a:p>
                      <a:r>
                        <a:rPr lang="pl-PL" b="0" dirty="0"/>
                        <a:t>Zakład Technik Rzeczywistości Wirtualnej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Prof. dr hab. inż. R. Sitnik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58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413261"/>
                  </a:ext>
                </a:extLst>
              </a:tr>
              <a:tr h="683096">
                <a:tc>
                  <a:txBody>
                    <a:bodyPr/>
                    <a:lstStyle/>
                    <a:p>
                      <a:r>
                        <a:rPr lang="pl-PL" b="0" dirty="0"/>
                        <a:t>Dział Administracyjno-Finansowy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/>
                        <a:t>Mgr I. Procakiewicz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00044"/>
                  </a:ext>
                </a:extLst>
              </a:tr>
            </a:tbl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DA6074F5-C46C-D6F7-D4A9-5299298CCF66}"/>
              </a:ext>
            </a:extLst>
          </p:cNvPr>
          <p:cNvSpPr txBox="1"/>
          <p:nvPr/>
        </p:nvSpPr>
        <p:spPr>
          <a:xfrm>
            <a:off x="-1" y="107307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Kadra i struktura Instytutu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3721339-D6B0-7515-652B-3712A99CBE9F}"/>
              </a:ext>
            </a:extLst>
          </p:cNvPr>
          <p:cNvSpPr/>
          <p:nvPr/>
        </p:nvSpPr>
        <p:spPr>
          <a:xfrm>
            <a:off x="10782300" y="-9526"/>
            <a:ext cx="1419225" cy="828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9A0DB97-AB41-1A0B-F419-81550A0159AF}"/>
              </a:ext>
            </a:extLst>
          </p:cNvPr>
          <p:cNvSpPr txBox="1"/>
          <p:nvPr/>
        </p:nvSpPr>
        <p:spPr>
          <a:xfrm>
            <a:off x="6324600" y="160326"/>
            <a:ext cx="442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Mikromechaniki i Fotoniki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9B04350-5F0A-FA4F-2B70-0718BA6488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43879" y="171439"/>
            <a:ext cx="1096066" cy="43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74026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E4BCB735-61B0-D1C6-0AE7-343EF8A1E68B}"/>
              </a:ext>
            </a:extLst>
          </p:cNvPr>
          <p:cNvSpPr/>
          <p:nvPr/>
        </p:nvSpPr>
        <p:spPr>
          <a:xfrm>
            <a:off x="3743507" y="2073126"/>
            <a:ext cx="8105594" cy="432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9" name="Grafika 18">
            <a:extLst>
              <a:ext uri="{FF2B5EF4-FFF2-40B4-BE49-F238E27FC236}">
                <a16:creationId xmlns:a16="http://schemas.microsoft.com/office/drawing/2014/main" id="{8C3CFF1F-52DC-3490-D293-D228F8DF6A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027" y="0"/>
            <a:ext cx="1252727" cy="178073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29D6EE5-129A-3B00-626D-F11E47A532AC}"/>
              </a:ext>
            </a:extLst>
          </p:cNvPr>
          <p:cNvSpPr txBox="1"/>
          <p:nvPr/>
        </p:nvSpPr>
        <p:spPr>
          <a:xfrm>
            <a:off x="3581581" y="2252635"/>
            <a:ext cx="8553270" cy="430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Polowe metody badań (interferometria klasyczna, koherencyjna, 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multi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-spektralna,  plamkowa, holograficzna i siatkowa), technik mory i projekcji prążków termowizyjnych, cyfrowej korelacji obrazu, 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ToF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,  czujników optycznych, wyświetlaczy  holograficznych, </a:t>
            </a:r>
          </a:p>
          <a:p>
            <a:pPr marL="285750" indent="-1800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Tomograficzna mikroskopia cyfrowa</a:t>
            </a:r>
          </a:p>
          <a:p>
            <a:pPr marL="285750" indent="-1800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Techniki  multimedialne  oraz techniki tzw. rzeczywistości wirtualnej i wzbogaconej, obrazowanie 3D/4D </a:t>
            </a:r>
          </a:p>
          <a:p>
            <a:pPr marL="285750" indent="-1800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Konstrukcja aparatury optycznej i optoelektronicznej</a:t>
            </a:r>
          </a:p>
          <a:p>
            <a:pPr marL="285750" indent="-1800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Mikrourządzenia MEMS i NOEMS, 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mikrotrybologia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i badania materiałowe  w mikro/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nano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skali, badania własności 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nano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(mechanicznych/trybologicznych)  warstw wierzchnich</a:t>
            </a:r>
          </a:p>
          <a:p>
            <a:pPr marL="285750" indent="-1800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Projektowanie, modelowanie i badania miniaturowych i małogabarytowych urządzeń  </a:t>
            </a:r>
            <a:b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i systemów   mechatronicznych</a:t>
            </a:r>
          </a:p>
          <a:p>
            <a:pPr marL="285750" indent="-1800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Badania i modelowanie dynamiki maszyn i elementów maszyn oraz stanu  naprężeń elementów, badania lewitacji magnetycznej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l-PL" sz="16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CB3D808F-1EA9-CE12-04B3-7BDCCF8F33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29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8BB83B6-B260-1023-C0E7-F1E517E38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0D72259-45C1-8260-AF25-92E9726B880B}"/>
              </a:ext>
            </a:extLst>
          </p:cNvPr>
          <p:cNvSpPr txBox="1"/>
          <p:nvPr/>
        </p:nvSpPr>
        <p:spPr>
          <a:xfrm>
            <a:off x="6324600" y="160326"/>
            <a:ext cx="442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Mikromechaniki i Fotoniki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FA5C378-9662-546D-644F-11E8E159C5FB}"/>
              </a:ext>
            </a:extLst>
          </p:cNvPr>
          <p:cNvSpPr/>
          <p:nvPr/>
        </p:nvSpPr>
        <p:spPr>
          <a:xfrm>
            <a:off x="10782300" y="-9526"/>
            <a:ext cx="1419225" cy="828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97B552F-FC4E-2B6D-EB75-7B5FCBDAF3E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43879" y="171439"/>
            <a:ext cx="1096066" cy="434947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493461B3-3303-56BB-996A-6CE68DBE98C2}"/>
              </a:ext>
            </a:extLst>
          </p:cNvPr>
          <p:cNvSpPr/>
          <p:nvPr/>
        </p:nvSpPr>
        <p:spPr>
          <a:xfrm>
            <a:off x="447675" y="2073125"/>
            <a:ext cx="3156061" cy="432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E4852F4-E705-F025-69C5-330F79DA257A}"/>
              </a:ext>
            </a:extLst>
          </p:cNvPr>
          <p:cNvSpPr txBox="1"/>
          <p:nvPr/>
        </p:nvSpPr>
        <p:spPr>
          <a:xfrm>
            <a:off x="308603" y="3102292"/>
            <a:ext cx="35791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automatyka, elektronika, elektrotechnika </a:t>
            </a:r>
            <a:b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</a:b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 technologie kosmiczne</a:t>
            </a:r>
          </a:p>
          <a:p>
            <a:pPr marL="285750" indent="-1800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inżynieria mechaniczna </a:t>
            </a:r>
          </a:p>
          <a:p>
            <a:pPr marL="285750" indent="-1800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inżynieria biomedyczna  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3427C2B-2A02-2D55-E51B-4CA502F1369C}"/>
              </a:ext>
            </a:extLst>
          </p:cNvPr>
          <p:cNvSpPr txBox="1"/>
          <p:nvPr/>
        </p:nvSpPr>
        <p:spPr>
          <a:xfrm>
            <a:off x="614546" y="2387654"/>
            <a:ext cx="3292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/>
                </a:solidFill>
              </a:rPr>
              <a:t>Dyscypliny naukowe 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3FB7971-C02B-491D-1EC4-0009266B0892}"/>
              </a:ext>
            </a:extLst>
          </p:cNvPr>
          <p:cNvSpPr txBox="1"/>
          <p:nvPr/>
        </p:nvSpPr>
        <p:spPr>
          <a:xfrm>
            <a:off x="424520" y="1073077"/>
            <a:ext cx="10653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Obszary badań</a:t>
            </a:r>
          </a:p>
        </p:txBody>
      </p:sp>
    </p:spTree>
    <p:extLst>
      <p:ext uri="{BB962C8B-B14F-4D97-AF65-F5344CB8AC3E}">
        <p14:creationId xmlns:p14="http://schemas.microsoft.com/office/powerpoint/2010/main" val="22081000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5A3E17C-A856-DB92-59D8-1598A60E6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245467"/>
              </p:ext>
            </p:extLst>
          </p:nvPr>
        </p:nvGraphicFramePr>
        <p:xfrm>
          <a:off x="2629588" y="2008840"/>
          <a:ext cx="7056000" cy="4820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219696">
                  <a:extLst>
                    <a:ext uri="{9D8B030D-6E8A-4147-A177-3AD203B41FA5}">
                      <a16:colId xmlns:a16="http://schemas.microsoft.com/office/drawing/2014/main" val="3534106861"/>
                    </a:ext>
                  </a:extLst>
                </a:gridCol>
                <a:gridCol w="836304">
                  <a:extLst>
                    <a:ext uri="{9D8B030D-6E8A-4147-A177-3AD203B41FA5}">
                      <a16:colId xmlns:a16="http://schemas.microsoft.com/office/drawing/2014/main" val="400106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Typ projektu</a:t>
                      </a:r>
                      <a:endParaRPr lang="en-GB" dirty="0"/>
                    </a:p>
                  </a:txBody>
                  <a:tcPr>
                    <a:solidFill>
                      <a:srgbClr val="004A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Liczba</a:t>
                      </a:r>
                      <a:endParaRPr lang="en-GB" dirty="0"/>
                    </a:p>
                  </a:txBody>
                  <a:tcPr>
                    <a:solidFill>
                      <a:srgbClr val="004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7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ERC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1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4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Horyzont Europa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1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1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UE </a:t>
                      </a:r>
                      <a:r>
                        <a:rPr lang="pl-PL" b="0" dirty="0"/>
                        <a:t>(</a:t>
                      </a:r>
                      <a:r>
                        <a:rPr lang="pl-PL" b="0" dirty="0" err="1"/>
                        <a:t>Reval</a:t>
                      </a:r>
                      <a:r>
                        <a:rPr lang="pl-PL" b="0" dirty="0"/>
                        <a:t>, </a:t>
                      </a:r>
                      <a:r>
                        <a:rPr lang="pl-PL" b="0" dirty="0" err="1"/>
                        <a:t>PhotonHub</a:t>
                      </a:r>
                      <a:r>
                        <a:rPr lang="pl-PL" b="0" dirty="0"/>
                        <a:t>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7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MEN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NCN </a:t>
                      </a:r>
                      <a:r>
                        <a:rPr lang="pl-PL" b="0" dirty="0"/>
                        <a:t>(OPUS, PRELUDIUM, MINIATURA, SONATA, SHENG-3 …)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7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5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NCBR </a:t>
                      </a:r>
                      <a:r>
                        <a:rPr lang="pl-PL" b="0" dirty="0"/>
                        <a:t>(LIDER XIV x 2)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4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41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MEN – </a:t>
                      </a:r>
                      <a:r>
                        <a:rPr lang="pl-PL" b="0" dirty="0"/>
                        <a:t>Polska Metrologia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PFRON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1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0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IDUB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16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67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RND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 3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4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err="1"/>
                        <a:t>WMchtr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   1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4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b="1" dirty="0"/>
                        <a:t>RAZEM</a:t>
                      </a:r>
                      <a:endParaRPr lang="en-GB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40</a:t>
                      </a:r>
                      <a:endParaRPr lang="en-GB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9397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642D722D-C4B7-17F8-EFBC-6886AA89F723}"/>
              </a:ext>
            </a:extLst>
          </p:cNvPr>
          <p:cNvSpPr txBox="1"/>
          <p:nvPr/>
        </p:nvSpPr>
        <p:spPr>
          <a:xfrm>
            <a:off x="59821" y="1513188"/>
            <a:ext cx="10494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                      Budżet: 30,5 mln PLN (w całym okresie finansowania)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78EE1C7-485E-E52D-4E3A-038550805140}"/>
              </a:ext>
            </a:extLst>
          </p:cNvPr>
          <p:cNvSpPr txBox="1"/>
          <p:nvPr/>
        </p:nvSpPr>
        <p:spPr>
          <a:xfrm>
            <a:off x="239643" y="928413"/>
            <a:ext cx="11712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Projekty badawcze prowadzone w maju 2024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E73C6600-CB47-2451-23D9-3202C6FD061C}"/>
              </a:ext>
            </a:extLst>
          </p:cNvPr>
          <p:cNvSpPr/>
          <p:nvPr/>
        </p:nvSpPr>
        <p:spPr>
          <a:xfrm>
            <a:off x="10782300" y="-9526"/>
            <a:ext cx="1419225" cy="828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4F16ADE-327B-8303-00F0-777E04A88590}"/>
              </a:ext>
            </a:extLst>
          </p:cNvPr>
          <p:cNvSpPr txBox="1"/>
          <p:nvPr/>
        </p:nvSpPr>
        <p:spPr>
          <a:xfrm>
            <a:off x="6324600" y="160326"/>
            <a:ext cx="442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Mikromechaniki i Fotoniki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8F72E572-7BEF-71BB-B3E5-BC040805044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43879" y="171439"/>
            <a:ext cx="1096066" cy="43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648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856F2717-6F93-9CE1-AEAF-68AE40461B34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" name="Obraz 10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3B89F5EC-0A47-B709-1410-AA66756A6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372C99F1-3AE7-E348-962C-1374A5267084}"/>
              </a:ext>
            </a:extLst>
          </p:cNvPr>
          <p:cNvSpPr/>
          <p:nvPr/>
        </p:nvSpPr>
        <p:spPr>
          <a:xfrm>
            <a:off x="609400" y="1785676"/>
            <a:ext cx="5826107" cy="47658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804677" y="1906443"/>
            <a:ext cx="58261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600" b="1" dirty="0">
                <a:solidFill>
                  <a:schemeClr val="bg1"/>
                </a:solidFill>
              </a:rPr>
              <a:t>Dr hab. inż. Maciej </a:t>
            </a:r>
            <a:r>
              <a:rPr lang="pl-PL" sz="1600" b="1" dirty="0" err="1">
                <a:solidFill>
                  <a:schemeClr val="bg1"/>
                </a:solidFill>
              </a:rPr>
              <a:t>Trusiak</a:t>
            </a:r>
            <a:r>
              <a:rPr lang="pl-PL" sz="1600" b="1" dirty="0">
                <a:solidFill>
                  <a:schemeClr val="bg1"/>
                </a:solidFill>
              </a:rPr>
              <a:t>, profesor uczelni</a:t>
            </a:r>
          </a:p>
          <a:p>
            <a:pPr lvl="0"/>
            <a:endParaRPr lang="pl-PL" sz="1600" b="1" dirty="0">
              <a:solidFill>
                <a:schemeClr val="bg1"/>
              </a:solidFill>
            </a:endParaRPr>
          </a:p>
          <a:p>
            <a:pPr lvl="0"/>
            <a:r>
              <a:rPr lang="pl-PL" sz="1600" b="1" dirty="0" err="1">
                <a:solidFill>
                  <a:schemeClr val="bg1"/>
                </a:solidFill>
              </a:rPr>
              <a:t>European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Research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Council</a:t>
            </a:r>
            <a:r>
              <a:rPr lang="pl-PL" sz="1600" b="1" dirty="0">
                <a:solidFill>
                  <a:schemeClr val="bg1"/>
                </a:solidFill>
              </a:rPr>
              <a:t> – ERC </a:t>
            </a:r>
            <a:r>
              <a:rPr lang="pl-PL" sz="1600" b="1" dirty="0" err="1">
                <a:solidFill>
                  <a:schemeClr val="bg1"/>
                </a:solidFill>
              </a:rPr>
              <a:t>Starting</a:t>
            </a:r>
            <a:r>
              <a:rPr lang="pl-PL" sz="1600" b="1" dirty="0">
                <a:solidFill>
                  <a:schemeClr val="bg1"/>
                </a:solidFill>
              </a:rPr>
              <a:t> Grant </a:t>
            </a:r>
          </a:p>
          <a:p>
            <a:pPr lvl="0"/>
            <a:r>
              <a:rPr lang="pl-PL" sz="1600" dirty="0">
                <a:solidFill>
                  <a:schemeClr val="bg1"/>
                </a:solidFill>
              </a:rPr>
              <a:t>„</a:t>
            </a:r>
            <a:r>
              <a:rPr lang="pl-PL" sz="1600" dirty="0" err="1">
                <a:solidFill>
                  <a:schemeClr val="bg1"/>
                </a:solidFill>
              </a:rPr>
              <a:t>Lensless</a:t>
            </a:r>
            <a:r>
              <a:rPr lang="pl-PL" sz="1600" dirty="0">
                <a:solidFill>
                  <a:schemeClr val="bg1"/>
                </a:solidFill>
              </a:rPr>
              <a:t> </a:t>
            </a:r>
            <a:r>
              <a:rPr lang="pl-PL" sz="1600" dirty="0" err="1">
                <a:solidFill>
                  <a:schemeClr val="bg1"/>
                </a:solidFill>
              </a:rPr>
              <a:t>label-free</a:t>
            </a:r>
            <a:r>
              <a:rPr lang="pl-PL" sz="1600" dirty="0">
                <a:solidFill>
                  <a:schemeClr val="bg1"/>
                </a:solidFill>
              </a:rPr>
              <a:t> </a:t>
            </a:r>
            <a:r>
              <a:rPr lang="pl-PL" sz="1600" dirty="0" err="1">
                <a:solidFill>
                  <a:schemeClr val="bg1"/>
                </a:solidFill>
              </a:rPr>
              <a:t>nanoscopy</a:t>
            </a:r>
            <a:r>
              <a:rPr lang="pl-PL" sz="1600" dirty="0">
                <a:solidFill>
                  <a:schemeClr val="bg1"/>
                </a:solidFill>
              </a:rPr>
              <a:t>” (</a:t>
            </a:r>
            <a:r>
              <a:rPr lang="pl-PL" sz="1600" dirty="0" err="1">
                <a:solidFill>
                  <a:schemeClr val="bg1"/>
                </a:solidFill>
              </a:rPr>
              <a:t>NaNoLens</a:t>
            </a:r>
            <a:r>
              <a:rPr lang="pl-PL" sz="1600" dirty="0">
                <a:solidFill>
                  <a:schemeClr val="bg1"/>
                </a:solidFill>
              </a:rPr>
              <a:t>)</a:t>
            </a:r>
            <a:endParaRPr lang="pl-PL" sz="1600" dirty="0">
              <a:solidFill>
                <a:srgbClr val="212529"/>
              </a:solidFill>
              <a:highlight>
                <a:srgbClr val="FFFFFF"/>
              </a:highlight>
              <a:latin typeface="Source Sans 3"/>
              <a:ea typeface="Source Sans Pro" charset="0"/>
            </a:endParaRPr>
          </a:p>
          <a:p>
            <a:pPr lvl="0"/>
            <a:endParaRPr lang="pl-PL" sz="1600" dirty="0">
              <a:solidFill>
                <a:srgbClr val="212529"/>
              </a:solidFill>
              <a:highlight>
                <a:srgbClr val="FFFFFF"/>
              </a:highlight>
              <a:latin typeface="Source Sans 3"/>
              <a:ea typeface="Source Sans Pro" charset="0"/>
            </a:endParaRPr>
          </a:p>
          <a:p>
            <a:pPr lvl="0"/>
            <a:r>
              <a:rPr lang="pl-PL" sz="1600" dirty="0">
                <a:solidFill>
                  <a:schemeClr val="bg1"/>
                </a:solidFill>
              </a:rPr>
              <a:t>Wykorzystanie </a:t>
            </a:r>
            <a:r>
              <a:rPr lang="pl-PL" sz="1600" dirty="0" err="1">
                <a:solidFill>
                  <a:schemeClr val="bg1"/>
                </a:solidFill>
              </a:rPr>
              <a:t>bezsoczewkowej</a:t>
            </a:r>
            <a:r>
              <a:rPr lang="pl-PL" sz="1600" dirty="0">
                <a:solidFill>
                  <a:schemeClr val="bg1"/>
                </a:solidFill>
              </a:rPr>
              <a:t> mikroskopii holograficznej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i promieniowania w głębokim nadfiolecie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w wysokoprzepustowym obrazowaniu żywych komórek</a:t>
            </a:r>
          </a:p>
          <a:p>
            <a:pPr lvl="0"/>
            <a:endParaRPr lang="pl-PL" sz="1600" dirty="0">
              <a:solidFill>
                <a:srgbClr val="212529"/>
              </a:solidFill>
              <a:highlight>
                <a:srgbClr val="FFFFFF"/>
              </a:highlight>
              <a:latin typeface="Source Sans 3"/>
            </a:endParaRPr>
          </a:p>
          <a:p>
            <a:pPr lvl="0"/>
            <a:r>
              <a:rPr lang="pl-PL" sz="1600" dirty="0">
                <a:solidFill>
                  <a:schemeClr val="bg1"/>
                </a:solidFill>
              </a:rPr>
              <a:t>2024  - 2028: budżet 1,5 mln Euro</a:t>
            </a:r>
          </a:p>
          <a:p>
            <a:pPr lvl="0"/>
            <a:endParaRPr lang="pl-PL" sz="1600" dirty="0">
              <a:solidFill>
                <a:schemeClr val="bg1"/>
              </a:solidFill>
            </a:endParaRPr>
          </a:p>
          <a:p>
            <a:pPr lvl="0"/>
            <a:r>
              <a:rPr lang="pl-PL" sz="1600" dirty="0">
                <a:solidFill>
                  <a:schemeClr val="bg1"/>
                </a:solidFill>
              </a:rPr>
              <a:t>Realizacja – </a:t>
            </a:r>
            <a:r>
              <a:rPr lang="pl-PL" sz="1600" i="1" dirty="0">
                <a:solidFill>
                  <a:schemeClr val="bg1"/>
                </a:solidFill>
              </a:rPr>
              <a:t>Grupa Ilościowego Obrazowania Obliczeniowego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(ang. </a:t>
            </a:r>
            <a:r>
              <a:rPr lang="pl-PL" sz="1600" i="1" dirty="0" err="1">
                <a:solidFill>
                  <a:schemeClr val="bg1"/>
                </a:solidFill>
              </a:rPr>
              <a:t>Quantitative</a:t>
            </a:r>
            <a:r>
              <a:rPr lang="pl-PL" sz="1600" i="1" dirty="0">
                <a:solidFill>
                  <a:schemeClr val="bg1"/>
                </a:solidFill>
              </a:rPr>
              <a:t> </a:t>
            </a:r>
            <a:r>
              <a:rPr lang="pl-PL" sz="1600" i="1" dirty="0" err="1">
                <a:solidFill>
                  <a:schemeClr val="bg1"/>
                </a:solidFill>
              </a:rPr>
              <a:t>Computational</a:t>
            </a:r>
            <a:r>
              <a:rPr lang="pl-PL" sz="1600" i="1" dirty="0">
                <a:solidFill>
                  <a:schemeClr val="bg1"/>
                </a:solidFill>
              </a:rPr>
              <a:t> </a:t>
            </a:r>
            <a:r>
              <a:rPr lang="pl-PL" sz="1600" i="1" dirty="0" err="1">
                <a:solidFill>
                  <a:schemeClr val="bg1"/>
                </a:solidFill>
              </a:rPr>
              <a:t>Imaging</a:t>
            </a:r>
            <a:r>
              <a:rPr lang="pl-PL" sz="1600" i="1" dirty="0">
                <a:solidFill>
                  <a:schemeClr val="bg1"/>
                </a:solidFill>
              </a:rPr>
              <a:t> QCI LAB</a:t>
            </a:r>
            <a:r>
              <a:rPr lang="pl-PL" sz="1600" dirty="0">
                <a:solidFill>
                  <a:schemeClr val="bg1"/>
                </a:solidFill>
              </a:rPr>
              <a:t>)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pod kierunkiem prof. M. </a:t>
            </a:r>
            <a:r>
              <a:rPr lang="pl-PL" sz="1600" dirty="0" err="1">
                <a:solidFill>
                  <a:schemeClr val="bg1"/>
                </a:solidFill>
              </a:rPr>
              <a:t>Trusiaka</a:t>
            </a:r>
            <a:r>
              <a:rPr lang="pl-PL" sz="1600" dirty="0">
                <a:solidFill>
                  <a:schemeClr val="bg1"/>
                </a:solidFill>
              </a:rPr>
              <a:t> w składzie: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prof. dr hab. inż. K. Patorski, dr hab. inż. M. Jóźwik, prof. uczelni, dr inż. P. </a:t>
            </a:r>
            <a:r>
              <a:rPr lang="pl-PL" sz="1600" dirty="0" err="1">
                <a:solidFill>
                  <a:schemeClr val="bg1"/>
                </a:solidFill>
              </a:rPr>
              <a:t>Zdańkowski</a:t>
            </a:r>
            <a:r>
              <a:rPr lang="pl-PL" sz="1600" dirty="0">
                <a:solidFill>
                  <a:schemeClr val="bg1"/>
                </a:solidFill>
              </a:rPr>
              <a:t>, dr inż. J. Winnik, dr inż. M. Cywińska oraz doktoranci i doktorantki: mgr inż. M. Rogalski, mgr inż. P. </a:t>
            </a:r>
            <a:r>
              <a:rPr lang="pl-PL" sz="1600" dirty="0" err="1">
                <a:solidFill>
                  <a:schemeClr val="bg1"/>
                </a:solidFill>
              </a:rPr>
              <a:t>Arcab</a:t>
            </a:r>
            <a:r>
              <a:rPr lang="pl-PL" sz="1600" dirty="0">
                <a:solidFill>
                  <a:schemeClr val="bg1"/>
                </a:solidFill>
              </a:rPr>
              <a:t>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i mgr inż. E. Wdowiak.  </a:t>
            </a:r>
          </a:p>
        </p:txBody>
      </p:sp>
      <p:pic>
        <p:nvPicPr>
          <p:cNvPr id="5" name="Picture 2" descr="Zdjęcie prof. Macieja Trusiaka w laboratorium">
            <a:extLst>
              <a:ext uri="{FF2B5EF4-FFF2-40B4-BE49-F238E27FC236}">
                <a16:creationId xmlns:a16="http://schemas.microsoft.com/office/drawing/2014/main" id="{F737A7E7-BD35-E0BF-471A-B404F0C27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394" y="1785676"/>
            <a:ext cx="3611896" cy="214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02125CED-D4AC-61A7-E7A8-3962E75F8718}"/>
              </a:ext>
            </a:extLst>
          </p:cNvPr>
          <p:cNvSpPr/>
          <p:nvPr/>
        </p:nvSpPr>
        <p:spPr>
          <a:xfrm>
            <a:off x="10782300" y="-9526"/>
            <a:ext cx="1419225" cy="828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4E69574-41CA-D93E-4906-91270BE062FE}"/>
              </a:ext>
            </a:extLst>
          </p:cNvPr>
          <p:cNvSpPr txBox="1"/>
          <p:nvPr/>
        </p:nvSpPr>
        <p:spPr>
          <a:xfrm>
            <a:off x="6324600" y="160326"/>
            <a:ext cx="442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Mikromechaniki i Fotoniki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F253198C-78F5-EC8B-1DBD-C1052BC1E09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43879" y="171439"/>
            <a:ext cx="1096066" cy="434947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4445A0B-C7B0-E32C-2E0C-28E44846F03E}"/>
              </a:ext>
            </a:extLst>
          </p:cNvPr>
          <p:cNvSpPr txBox="1"/>
          <p:nvPr/>
        </p:nvSpPr>
        <p:spPr>
          <a:xfrm>
            <a:off x="0" y="1073077"/>
            <a:ext cx="10748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Wydarzenie naukowe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50B91AD-4F07-1B52-D561-6D982C861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050" y="4153573"/>
            <a:ext cx="750139" cy="108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1812977-C473-8025-7682-E3D30961B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472" y="4152562"/>
            <a:ext cx="750139" cy="108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2312E3B-198E-F5AF-D38C-290DD6D90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894" y="4168600"/>
            <a:ext cx="750139" cy="108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0142609-8F21-583D-63CE-0B434A3E4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784" y="4169611"/>
            <a:ext cx="823506" cy="108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2B9C3B7-4D79-734E-B3B3-4E0369034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383" y="5455965"/>
            <a:ext cx="760806" cy="109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2D22AD6A-FF6D-48E6-A1A6-B21100037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787" y="5454954"/>
            <a:ext cx="733824" cy="109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CA7969A7-9295-B247-0B35-E609CAD5A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894" y="5455965"/>
            <a:ext cx="761246" cy="109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DB8FD35A-46E1-575C-ED9B-3155FC3CE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483" y="5452667"/>
            <a:ext cx="760807" cy="109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818557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a 18">
            <a:extLst>
              <a:ext uri="{FF2B5EF4-FFF2-40B4-BE49-F238E27FC236}">
                <a16:creationId xmlns:a16="http://schemas.microsoft.com/office/drawing/2014/main" id="{8C3CFF1F-52DC-3490-D293-D228F8DF6A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027" y="0"/>
            <a:ext cx="1252727" cy="178073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391DFB6-1690-7FB2-CC36-5A7329D4AD6F}"/>
              </a:ext>
            </a:extLst>
          </p:cNvPr>
          <p:cNvSpPr/>
          <p:nvPr/>
        </p:nvSpPr>
        <p:spPr>
          <a:xfrm>
            <a:off x="903829" y="1986604"/>
            <a:ext cx="3451517" cy="3803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6BD307D-D05F-C6AB-47DA-91F22952FCF4}"/>
              </a:ext>
            </a:extLst>
          </p:cNvPr>
          <p:cNvSpPr txBox="1"/>
          <p:nvPr/>
        </p:nvSpPr>
        <p:spPr>
          <a:xfrm>
            <a:off x="973630" y="2531288"/>
            <a:ext cx="3292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Dyscypliny naukowe 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29D6EE5-129A-3B00-626D-F11E47A532AC}"/>
              </a:ext>
            </a:extLst>
          </p:cNvPr>
          <p:cNvSpPr txBox="1"/>
          <p:nvPr/>
        </p:nvSpPr>
        <p:spPr>
          <a:xfrm>
            <a:off x="973630" y="3067636"/>
            <a:ext cx="35791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automatyka, elektronika, elektrotechnika i technologie kosmiczne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inżynieria mechaniczna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inżynieria biomedyczna  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CB3D808F-1EA9-CE12-04B3-7BDCCF8F33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29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8BB83B6-B260-1023-C0E7-F1E517E38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89756359-42A8-218B-9647-7AB1C94C78DD}"/>
              </a:ext>
            </a:extLst>
          </p:cNvPr>
          <p:cNvSpPr/>
          <p:nvPr/>
        </p:nvSpPr>
        <p:spPr>
          <a:xfrm>
            <a:off x="5741356" y="1946820"/>
            <a:ext cx="6175892" cy="3803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467DB2E-FDFB-223F-D565-917CC3EC2C0C}"/>
              </a:ext>
            </a:extLst>
          </p:cNvPr>
          <p:cNvSpPr txBox="1"/>
          <p:nvPr/>
        </p:nvSpPr>
        <p:spPr>
          <a:xfrm>
            <a:off x="5831854" y="2551113"/>
            <a:ext cx="6085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Publikacje 2022-24 (70 pkt +): </a:t>
            </a: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95 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(w tym </a:t>
            </a: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3 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za</a:t>
            </a: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200</a:t>
            </a: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pkt</a:t>
            </a: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) 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E841C3C-DEEE-58AE-A403-35A3ACCFA274}"/>
              </a:ext>
            </a:extLst>
          </p:cNvPr>
          <p:cNvSpPr txBox="1"/>
          <p:nvPr/>
        </p:nvSpPr>
        <p:spPr>
          <a:xfrm>
            <a:off x="5831853" y="3258999"/>
            <a:ext cx="593152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Patenty 2022-24: </a:t>
            </a: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5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 (w tym 4  międzynarodowe)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(w 2021: </a:t>
            </a:r>
            <a:r>
              <a:rPr lang="pl-PL" sz="2000" b="1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7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 , w tym 2 międzynarodowe)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CDA6D7F-B219-A632-9F6E-84760C396BFD}"/>
              </a:ext>
            </a:extLst>
          </p:cNvPr>
          <p:cNvSpPr txBox="1"/>
          <p:nvPr/>
        </p:nvSpPr>
        <p:spPr>
          <a:xfrm>
            <a:off x="6324600" y="160326"/>
            <a:ext cx="442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Mikromechaniki i Fotoniki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6860234B-1BA4-4CCE-F1A7-B1CAED10FF77}"/>
              </a:ext>
            </a:extLst>
          </p:cNvPr>
          <p:cNvSpPr/>
          <p:nvPr/>
        </p:nvSpPr>
        <p:spPr>
          <a:xfrm>
            <a:off x="10782300" y="-9526"/>
            <a:ext cx="1419225" cy="828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F32FDD2A-7074-EBF3-8068-EE25218CBB7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43879" y="171439"/>
            <a:ext cx="1096066" cy="43494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ED745B1C-8AE4-8010-2AE7-42BF157124FD}"/>
              </a:ext>
            </a:extLst>
          </p:cNvPr>
          <p:cNvSpPr txBox="1"/>
          <p:nvPr/>
        </p:nvSpPr>
        <p:spPr>
          <a:xfrm>
            <a:off x="1" y="1073077"/>
            <a:ext cx="1078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Publikacje wyników prac</a:t>
            </a:r>
          </a:p>
        </p:txBody>
      </p:sp>
    </p:spTree>
    <p:extLst>
      <p:ext uri="{BB962C8B-B14F-4D97-AF65-F5344CB8AC3E}">
        <p14:creationId xmlns:p14="http://schemas.microsoft.com/office/powerpoint/2010/main" val="188577581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4400EA5A-5449-4936-C1EE-03E34729A4B8}"/>
              </a:ext>
            </a:extLst>
          </p:cNvPr>
          <p:cNvSpPr/>
          <p:nvPr/>
        </p:nvSpPr>
        <p:spPr>
          <a:xfrm>
            <a:off x="5743576" y="2406136"/>
            <a:ext cx="5617414" cy="360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372C99F1-3AE7-E348-962C-1374A5267084}"/>
              </a:ext>
            </a:extLst>
          </p:cNvPr>
          <p:cNvSpPr/>
          <p:nvPr/>
        </p:nvSpPr>
        <p:spPr>
          <a:xfrm>
            <a:off x="462755" y="2402901"/>
            <a:ext cx="4909345" cy="360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531560" y="2610601"/>
            <a:ext cx="4995276" cy="36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Naukowcy z IMiF PW </a:t>
            </a:r>
            <a:br>
              <a:rPr lang="pl-PL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znaleźli się w kolejnych edycjach </a:t>
            </a:r>
            <a:br>
              <a:rPr lang="pl-PL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World’s</a:t>
            </a:r>
            <a:r>
              <a:rPr lang="pl-PL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TOP 2% </a:t>
            </a:r>
            <a:r>
              <a:rPr lang="pl-PL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Scientists</a:t>
            </a:r>
            <a:r>
              <a:rPr lang="pl-PL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2020, 2021, 2022:</a:t>
            </a:r>
          </a:p>
          <a:p>
            <a:pPr lvl="0"/>
            <a:endParaRPr lang="pl-PL" sz="1600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  <a:p>
            <a:pPr lvl="0"/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w zestawieniu danych za całą karierę:</a:t>
            </a:r>
          </a:p>
          <a:p>
            <a:pPr lvl="0"/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</a:t>
            </a:r>
          </a:p>
          <a:p>
            <a:pPr lvl="0"/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prof. dr hab. inż. T. Kozacki, </a:t>
            </a:r>
          </a:p>
          <a:p>
            <a:pPr lvl="0"/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prof. dr hab. inż. M. Kujawińska, </a:t>
            </a:r>
          </a:p>
          <a:p>
            <a:pPr lvl="0"/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prof. dr hab. inż. K. Patorski</a:t>
            </a: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,</a:t>
            </a:r>
          </a:p>
          <a:p>
            <a:pPr lvl="0"/>
            <a:endParaRPr lang="pl-PL" sz="1600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  <a:p>
            <a:pPr lvl="0"/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w zestawieniu danych za ostatni rok 2022 dodatkowo:  </a:t>
            </a:r>
          </a:p>
          <a:p>
            <a:pPr lvl="0"/>
            <a:endParaRPr lang="pl-PL" sz="1600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  <a:p>
            <a:pPr lvl="0"/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dr hab. inż. M. 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Trusiak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, prof. uczelni</a:t>
            </a: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37620B-267C-BE10-5919-68793D26E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993" y="2479101"/>
            <a:ext cx="1455482" cy="205883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F96158D-610B-A043-F126-F28832E49FEE}"/>
              </a:ext>
            </a:extLst>
          </p:cNvPr>
          <p:cNvSpPr txBox="1"/>
          <p:nvPr/>
        </p:nvSpPr>
        <p:spPr>
          <a:xfrm>
            <a:off x="5789942" y="2434975"/>
            <a:ext cx="294497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Nagroda Ministra:</a:t>
            </a:r>
          </a:p>
          <a:p>
            <a:r>
              <a:rPr lang="pl-PL" sz="1600" b="1" u="sng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Prof. M. Kujawińska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,</a:t>
            </a:r>
            <a:b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dr 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dr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W. Krause, A. Kuś, </a:t>
            </a:r>
            <a:b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M. </a:t>
            </a:r>
            <a:r>
              <a:rPr lang="pl-PL" sz="1600" b="1" dirty="0" err="1">
                <a:solidFill>
                  <a:schemeClr val="bg1"/>
                </a:solidFill>
                <a:latin typeface="Source Sans Pro" charset="0"/>
                <a:ea typeface="Source Sans Pro" charset="0"/>
              </a:rPr>
              <a:t>Ziemczonok</a:t>
            </a:r>
            <a:r>
              <a:rPr lang="pl-PL" sz="1600" b="1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, M. Baczewska, P. Stępień</a:t>
            </a:r>
          </a:p>
          <a:p>
            <a:endParaRPr lang="pl-PL" sz="1600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„Rozwój innowacyjnych metod dwuwymiarowego </a:t>
            </a:r>
            <a:b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i trójwymiarowego ilościowego obrazowania fazowego</a:t>
            </a:r>
            <a:b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ze szczególnym uwzględnieniem zastosowania tych metod </a:t>
            </a:r>
            <a:b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w pomiarach biomedycznych </a:t>
            </a:r>
            <a:b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na poziomie komórkowym” </a:t>
            </a:r>
            <a:endParaRPr lang="en-GB" sz="1600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10E884E-60BE-D318-433D-AE75D05D5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3665619"/>
            <a:ext cx="1176337" cy="131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9000C89C-D316-8FC1-0C6D-D05BE82A949B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" name="Obraz 9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52645606-05D5-E84A-ED44-C65B325749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2B16201-F4FC-57BD-4486-D08FB3EBFB1E}"/>
              </a:ext>
            </a:extLst>
          </p:cNvPr>
          <p:cNvSpPr txBox="1"/>
          <p:nvPr/>
        </p:nvSpPr>
        <p:spPr>
          <a:xfrm>
            <a:off x="1" y="1073077"/>
            <a:ext cx="1078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Ważne wyróżnienia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0317E8B-8F26-F293-F2D9-7A9EDBD3962D}"/>
              </a:ext>
            </a:extLst>
          </p:cNvPr>
          <p:cNvSpPr/>
          <p:nvPr/>
        </p:nvSpPr>
        <p:spPr>
          <a:xfrm>
            <a:off x="10782300" y="-9526"/>
            <a:ext cx="1419225" cy="828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F06A75D-7AEC-7D1D-E904-A0BFB19B8CE4}"/>
              </a:ext>
            </a:extLst>
          </p:cNvPr>
          <p:cNvSpPr txBox="1"/>
          <p:nvPr/>
        </p:nvSpPr>
        <p:spPr>
          <a:xfrm>
            <a:off x="6324600" y="160326"/>
            <a:ext cx="442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Mikromechaniki i Fotoniki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7C318D70-F608-D115-5BFA-E50A345D1FD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43879" y="171439"/>
            <a:ext cx="1096066" cy="434947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8B4CA92-B056-C962-5980-F30459D9B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4"/>
          <a:stretch/>
        </p:blipFill>
        <p:spPr bwMode="auto">
          <a:xfrm>
            <a:off x="9132034" y="4111473"/>
            <a:ext cx="2121886" cy="1744272"/>
          </a:xfrm>
          <a:prstGeom prst="rect">
            <a:avLst/>
          </a:prstGeom>
          <a:noFill/>
          <a:ln w="666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wal 4">
            <a:extLst>
              <a:ext uri="{FF2B5EF4-FFF2-40B4-BE49-F238E27FC236}">
                <a16:creationId xmlns:a16="http://schemas.microsoft.com/office/drawing/2014/main" id="{EE83752F-23B7-837B-09E6-5690AF786FE5}"/>
              </a:ext>
            </a:extLst>
          </p:cNvPr>
          <p:cNvSpPr/>
          <p:nvPr/>
        </p:nvSpPr>
        <p:spPr>
          <a:xfrm>
            <a:off x="10101129" y="50732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995765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a 18">
            <a:extLst>
              <a:ext uri="{FF2B5EF4-FFF2-40B4-BE49-F238E27FC236}">
                <a16:creationId xmlns:a16="http://schemas.microsoft.com/office/drawing/2014/main" id="{8C3CFF1F-52DC-3490-D293-D228F8DF6A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027" y="0"/>
            <a:ext cx="1252727" cy="178073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6BD307D-D05F-C6AB-47DA-91F22952FCF4}"/>
              </a:ext>
            </a:extLst>
          </p:cNvPr>
          <p:cNvSpPr txBox="1"/>
          <p:nvPr/>
        </p:nvSpPr>
        <p:spPr>
          <a:xfrm>
            <a:off x="973630" y="2531288"/>
            <a:ext cx="3292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Dyscypliny naukowe 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29D6EE5-129A-3B00-626D-F11E47A532AC}"/>
              </a:ext>
            </a:extLst>
          </p:cNvPr>
          <p:cNvSpPr txBox="1"/>
          <p:nvPr/>
        </p:nvSpPr>
        <p:spPr>
          <a:xfrm>
            <a:off x="973630" y="3067636"/>
            <a:ext cx="35791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automatyka, elektronika, elektrotechnika i technologie kosmiczne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inżynieria mechaniczna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inżynieria biomedyczna  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CB3D808F-1EA9-CE12-04B3-7BDCCF8F33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29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8BB83B6-B260-1023-C0E7-F1E517E38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89756359-42A8-218B-9647-7AB1C94C78DD}"/>
              </a:ext>
            </a:extLst>
          </p:cNvPr>
          <p:cNvSpPr/>
          <p:nvPr/>
        </p:nvSpPr>
        <p:spPr>
          <a:xfrm>
            <a:off x="1965532" y="1869906"/>
            <a:ext cx="6605899" cy="44539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467DB2E-FDFB-223F-D565-917CC3EC2C0C}"/>
              </a:ext>
            </a:extLst>
          </p:cNvPr>
          <p:cNvSpPr txBox="1"/>
          <p:nvPr/>
        </p:nvSpPr>
        <p:spPr>
          <a:xfrm>
            <a:off x="2417395" y="1742405"/>
            <a:ext cx="60853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000" b="1" dirty="0">
              <a:solidFill>
                <a:schemeClr val="bg1"/>
              </a:solidFill>
            </a:endParaRP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u="sng" dirty="0">
                <a:solidFill>
                  <a:schemeClr val="bg1"/>
                </a:solidFill>
              </a:rPr>
              <a:t>Rozwój kadry: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</a:rPr>
              <a:t>4 habilitacje  zaawansowane (ZTRW, ZIF)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3 habilitacje  planowane (ZMS, ZKUP, ZIF)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doktoraty w przygotowaniu (asystenci, doktoranci)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r>
              <a:rPr lang="pl-PL" sz="2000" u="sng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Projekty zgłoszone/zgłaszane 2024 (duże): </a:t>
            </a:r>
            <a:b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</a:b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(Lider XV, </a:t>
            </a:r>
            <a:r>
              <a:rPr lang="en-GB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Scientific Breakthrough-2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, PERUN (3x), NCN- SONATA 19 x 2) – 15,3 mln PLN</a:t>
            </a:r>
          </a:p>
          <a:p>
            <a:endParaRPr lang="pl-PL" sz="20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r>
              <a:rPr lang="pl-PL" sz="2000" u="sng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Rozbudowa bazy laboratoryjnej </a:t>
            </a:r>
            <a:r>
              <a:rPr lang="pl-PL" sz="20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(z budżetu realizowanych i zgłaszanych projektów)</a:t>
            </a:r>
          </a:p>
          <a:p>
            <a:endParaRPr lang="pl-PL" sz="20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CDA6D7F-B219-A632-9F6E-84760C396BFD}"/>
              </a:ext>
            </a:extLst>
          </p:cNvPr>
          <p:cNvSpPr txBox="1"/>
          <p:nvPr/>
        </p:nvSpPr>
        <p:spPr>
          <a:xfrm>
            <a:off x="6324600" y="160326"/>
            <a:ext cx="442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Mikromechaniki i Fotoniki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6860234B-1BA4-4CCE-F1A7-B1CAED10FF77}"/>
              </a:ext>
            </a:extLst>
          </p:cNvPr>
          <p:cNvSpPr/>
          <p:nvPr/>
        </p:nvSpPr>
        <p:spPr>
          <a:xfrm>
            <a:off x="10782300" y="-9526"/>
            <a:ext cx="1419225" cy="828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F32FDD2A-7074-EBF3-8068-EE25218CBB7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43879" y="171439"/>
            <a:ext cx="1096066" cy="43494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5D96796-2F38-52B9-C49D-B49967CFBBBC}"/>
              </a:ext>
            </a:extLst>
          </p:cNvPr>
          <p:cNvSpPr txBox="1"/>
          <p:nvPr/>
        </p:nvSpPr>
        <p:spPr>
          <a:xfrm>
            <a:off x="1" y="1073077"/>
            <a:ext cx="1078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4A6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Plany</a:t>
            </a:r>
          </a:p>
        </p:txBody>
      </p:sp>
    </p:spTree>
    <p:extLst>
      <p:ext uri="{BB962C8B-B14F-4D97-AF65-F5344CB8AC3E}">
        <p14:creationId xmlns:p14="http://schemas.microsoft.com/office/powerpoint/2010/main" val="1197857325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Mechatroniki</a:t>
            </a:r>
          </a:p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0" y="1950181"/>
            <a:ext cx="56993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</a:t>
            </a:r>
          </a:p>
          <a:p>
            <a: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Mikromechaniki</a:t>
            </a:r>
            <a:b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pl-PL" sz="6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i Fotoniki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69" y="4801494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Source Sans Pro Light" panose="020B0403030403020204" pitchFamily="34" charset="0"/>
              </a:rPr>
              <a:t>Osiągnięcia w działalności naukowej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21 maja 2024</a:t>
            </a:r>
          </a:p>
        </p:txBody>
      </p:sp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136669B-BC9B-F1E9-4B47-B61F9D11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68" y="849180"/>
            <a:ext cx="3760152" cy="3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14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over/>
      </p:transition>
    </mc:Choice>
    <mc:Fallback>
      <p:transition spd="slow">
        <p:cover/>
      </p:transition>
    </mc:Fallback>
  </mc:AlternateContent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BFD26B-195B-4D9D-83F8-EF9EF218BBFC}">
  <ds:schemaRefs>
    <ds:schemaRef ds:uri="http://schemas.microsoft.com/office/2006/metadata/properties"/>
    <ds:schemaRef ds:uri="http://schemas.microsoft.com/office/infopath/2007/PartnerControls"/>
    <ds:schemaRef ds:uri="d8301284-0e13-42aa-bfb2-849dd2e9fdd8"/>
    <ds:schemaRef ds:uri="fca3fa48-ee18-4258-80e9-c2e987ae0fe6"/>
  </ds:schemaRefs>
</ds:datastoreItem>
</file>

<file path=customXml/itemProps2.xml><?xml version="1.0" encoding="utf-8"?>
<ds:datastoreItem xmlns:ds="http://schemas.openxmlformats.org/officeDocument/2006/customXml" ds:itemID="{8D948F50-14C5-40E6-88D1-329BE8C46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1349</TotalTime>
  <Words>865</Words>
  <Application>Microsoft Office PowerPoint</Application>
  <PresentationFormat>Panoramiczny</PresentationFormat>
  <Paragraphs>150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Source Sans 3</vt:lpstr>
      <vt:lpstr>Source Sans Pro</vt:lpstr>
      <vt:lpstr>Source Sans Pro Light</vt:lpstr>
      <vt:lpstr>Source Serif Pro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Bodnicki Maciej</cp:lastModifiedBy>
  <cp:revision>76</cp:revision>
  <dcterms:created xsi:type="dcterms:W3CDTF">2023-03-17T09:04:36Z</dcterms:created>
  <dcterms:modified xsi:type="dcterms:W3CDTF">2024-05-20T09:00:17Z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