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9"/>
  </p:notesMasterIdLst>
  <p:sldIdLst>
    <p:sldId id="256" r:id="rId5"/>
    <p:sldId id="308" r:id="rId6"/>
    <p:sldId id="310" r:id="rId7"/>
    <p:sldId id="311" r:id="rId8"/>
    <p:sldId id="315" r:id="rId9"/>
    <p:sldId id="316" r:id="rId10"/>
    <p:sldId id="317" r:id="rId11"/>
    <p:sldId id="312" r:id="rId12"/>
    <p:sldId id="318" r:id="rId13"/>
    <p:sldId id="319" r:id="rId14"/>
    <p:sldId id="320" r:id="rId15"/>
    <p:sldId id="321" r:id="rId16"/>
    <p:sldId id="313" r:id="rId17"/>
    <p:sldId id="258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4A7AD-45DC-4C84-A1B3-34B932E3B661}" v="13" dt="2024-05-19T06:41:33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04" autoAdjust="0"/>
    <p:restoredTop sz="94660"/>
  </p:normalViewPr>
  <p:slideViewPr>
    <p:cSldViewPr snapToGrid="0">
      <p:cViewPr>
        <p:scale>
          <a:sx n="125" d="100"/>
          <a:sy n="125" d="100"/>
        </p:scale>
        <p:origin x="-108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302FF-0A48-44FA-AF5E-99ED6B59C96B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D4B6A-F305-415A-9EE6-473EB9599B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980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FA1AF-B967-4BEE-A974-3AFB118D1BA2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918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2024-05-19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9.jpeg"/><Relationship Id="rId18" Type="http://schemas.openxmlformats.org/officeDocument/2006/relationships/image" Target="../media/image23.jpeg"/><Relationship Id="rId3" Type="http://schemas.openxmlformats.org/officeDocument/2006/relationships/image" Target="../media/image14.png"/><Relationship Id="rId21" Type="http://schemas.openxmlformats.org/officeDocument/2006/relationships/image" Target="../media/image26.jpeg"/><Relationship Id="rId7" Type="http://schemas.openxmlformats.org/officeDocument/2006/relationships/image" Target="../media/image16.jpeg"/><Relationship Id="rId12" Type="http://schemas.microsoft.com/office/2007/relationships/hdphoto" Target="../media/hdphoto5.wdp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jpe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8.jpeg"/><Relationship Id="rId5" Type="http://schemas.openxmlformats.org/officeDocument/2006/relationships/image" Target="../media/image15.png"/><Relationship Id="rId15" Type="http://schemas.openxmlformats.org/officeDocument/2006/relationships/image" Target="../media/image20.jpeg"/><Relationship Id="rId23" Type="http://schemas.openxmlformats.org/officeDocument/2006/relationships/image" Target="../media/image5.png"/><Relationship Id="rId10" Type="http://schemas.microsoft.com/office/2007/relationships/hdphoto" Target="../media/hdphoto4.wdp"/><Relationship Id="rId19" Type="http://schemas.openxmlformats.org/officeDocument/2006/relationships/image" Target="../media/image24.jpe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microsoft.com/office/2007/relationships/hdphoto" Target="../media/hdphoto6.wdp"/><Relationship Id="rId22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5.png"/><Relationship Id="rId10" Type="http://schemas.openxmlformats.org/officeDocument/2006/relationships/image" Target="../media/image42.png"/><Relationship Id="rId4" Type="http://schemas.openxmlformats.org/officeDocument/2006/relationships/image" Target="../media/image37.sv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oleObject" Target="../embeddings/oleObject1.bin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jpeg"/><Relationship Id="rId11" Type="http://schemas.openxmlformats.org/officeDocument/2006/relationships/image" Target="../media/image55.png"/><Relationship Id="rId5" Type="http://schemas.openxmlformats.org/officeDocument/2006/relationships/image" Target="../media/image50.jpeg"/><Relationship Id="rId10" Type="http://schemas.openxmlformats.org/officeDocument/2006/relationships/image" Target="../media/image54.jpeg"/><Relationship Id="rId4" Type="http://schemas.openxmlformats.org/officeDocument/2006/relationships/image" Target="../media/image49.png"/><Relationship Id="rId9" Type="http://schemas.openxmlformats.org/officeDocument/2006/relationships/image" Target="../media/image53.jpeg"/><Relationship Id="rId14" Type="http://schemas.openxmlformats.org/officeDocument/2006/relationships/image" Target="../media/image4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microsoft.com/office/2007/relationships/hdphoto" Target="../media/hdphoto9.wdp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microsoft.com/office/2007/relationships/hdphoto" Target="../media/hdphoto8.wdp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microsoft.com/office/2007/relationships/hdphoto" Target="../media/hdphoto7.wdp"/><Relationship Id="rId9" Type="http://schemas.openxmlformats.org/officeDocument/2006/relationships/image" Target="../media/image63.png"/><Relationship Id="rId1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0CBC331D-8069-B1C8-0B2C-BC64036C1009}"/>
              </a:ext>
            </a:extLst>
          </p:cNvPr>
          <p:cNvSpPr txBox="1"/>
          <p:nvPr/>
        </p:nvSpPr>
        <p:spPr>
          <a:xfrm>
            <a:off x="4991369" y="1603048"/>
            <a:ext cx="66629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</a:t>
            </a:r>
            <a:br>
              <a:rPr lang="pl-PL" sz="4800" dirty="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 sz="48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 Inżynierii Biomedycznej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B6F5D76B-1818-C235-38F9-3C9C21303C79}"/>
              </a:ext>
            </a:extLst>
          </p:cNvPr>
          <p:cNvSpPr txBox="1"/>
          <p:nvPr/>
        </p:nvSpPr>
        <p:spPr>
          <a:xfrm>
            <a:off x="4991369" y="3685293"/>
            <a:ext cx="5699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prof. dr hab. inż. Roman Szewczyk</a:t>
            </a:r>
          </a:p>
          <a:p>
            <a:r>
              <a:rPr lang="pl-PL" sz="28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Z-ca Dyrektora ds. Nauki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6C22A504-080D-AED3-DD7B-D7F4C7F66CAE}"/>
              </a:ext>
            </a:extLst>
          </p:cNvPr>
          <p:cNvSpPr txBox="1"/>
          <p:nvPr/>
        </p:nvSpPr>
        <p:spPr>
          <a:xfrm>
            <a:off x="4796638" y="5878572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21.05.2024</a:t>
            </a: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325508" y="3751880"/>
            <a:ext cx="7700120" cy="584775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l-PL" sz="3200" b="1" dirty="0">
                <a:latin typeface="Calibri" panose="020F0502020204030204" pitchFamily="34" charset="0"/>
              </a:rPr>
              <a:t>Instytut Metrologii i Inżynierii Biomedycznej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084235" y="1227597"/>
            <a:ext cx="5398144" cy="1077218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l-PL" sz="3200" b="1" dirty="0">
                <a:latin typeface="Calibri" panose="020F0502020204030204" pitchFamily="34" charset="0"/>
              </a:rPr>
              <a:t>Instytut Budowy Sprzętu </a:t>
            </a:r>
            <a:br>
              <a:rPr lang="pl-PL" sz="3200" b="1" dirty="0">
                <a:latin typeface="Calibri" panose="020F0502020204030204" pitchFamily="34" charset="0"/>
              </a:rPr>
            </a:br>
            <a:r>
              <a:rPr lang="pl-PL" sz="3200" b="1" dirty="0">
                <a:latin typeface="Calibri" panose="020F0502020204030204" pitchFamily="34" charset="0"/>
              </a:rPr>
              <a:t>Precyzyjnego i Elektronicznego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99826" y="1227597"/>
            <a:ext cx="4533741" cy="1077218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l-PL" sz="3200" b="1" dirty="0">
                <a:latin typeface="Calibri" panose="020F0502020204030204" pitchFamily="34" charset="0"/>
              </a:rPr>
              <a:t>Instytut Metrologii </a:t>
            </a:r>
            <a:br>
              <a:rPr lang="pl-PL" sz="3200" b="1" dirty="0">
                <a:latin typeface="Calibri" panose="020F0502020204030204" pitchFamily="34" charset="0"/>
              </a:rPr>
            </a:br>
            <a:r>
              <a:rPr lang="pl-PL" sz="3200" b="1" dirty="0">
                <a:latin typeface="Calibri" panose="020F0502020204030204" pitchFamily="34" charset="0"/>
              </a:rPr>
              <a:t>i Systemów Pomiarowych</a:t>
            </a:r>
          </a:p>
        </p:txBody>
      </p:sp>
      <p:sp>
        <p:nvSpPr>
          <p:cNvPr id="6" name="Strzałka w dół 5"/>
          <p:cNvSpPr/>
          <p:nvPr/>
        </p:nvSpPr>
        <p:spPr>
          <a:xfrm>
            <a:off x="4199472" y="2370661"/>
            <a:ext cx="702733" cy="1312333"/>
          </a:xfrm>
          <a:prstGeom prst="downArrow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rzałka w dół 6"/>
          <p:cNvSpPr/>
          <p:nvPr/>
        </p:nvSpPr>
        <p:spPr>
          <a:xfrm>
            <a:off x="6400816" y="2379122"/>
            <a:ext cx="702733" cy="1312333"/>
          </a:xfrm>
          <a:prstGeom prst="downArrow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ole tekstowe 7"/>
          <p:cNvSpPr txBox="1"/>
          <p:nvPr/>
        </p:nvSpPr>
        <p:spPr>
          <a:xfrm>
            <a:off x="5115034" y="2530095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2008</a:t>
            </a:r>
            <a:endParaRPr lang="en-US" sz="36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0201" y="4673846"/>
            <a:ext cx="1231783" cy="153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5034" y="4554818"/>
            <a:ext cx="1304909" cy="165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4895" y="4749801"/>
            <a:ext cx="1457386" cy="145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1385671" y="6265326"/>
            <a:ext cx="2687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prof. </a:t>
            </a:r>
            <a:r>
              <a:rPr lang="en-US" sz="1400" dirty="0" err="1"/>
              <a:t>dr</a:t>
            </a:r>
            <a:r>
              <a:rPr lang="en-US" sz="1400" dirty="0"/>
              <a:t> hab. </a:t>
            </a:r>
            <a:r>
              <a:rPr lang="en-US" sz="1400" dirty="0" err="1"/>
              <a:t>inż</a:t>
            </a:r>
            <a:r>
              <a:rPr lang="en-US" sz="1400" dirty="0"/>
              <a:t>. Tadeusz Pałko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543856" y="6265320"/>
            <a:ext cx="2718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prof. </a:t>
            </a:r>
            <a:r>
              <a:rPr lang="en-US" sz="1400" dirty="0" err="1"/>
              <a:t>dr</a:t>
            </a:r>
            <a:r>
              <a:rPr lang="en-US" sz="1400" dirty="0"/>
              <a:t> hab. </a:t>
            </a:r>
            <a:r>
              <a:rPr lang="en-US" sz="1400" dirty="0" err="1"/>
              <a:t>inż</a:t>
            </a:r>
            <a:r>
              <a:rPr lang="en-US" sz="1400" dirty="0"/>
              <a:t>. </a:t>
            </a:r>
            <a:r>
              <a:rPr lang="pl-PL" sz="1400" dirty="0"/>
              <a:t>Adam Woźniak</a:t>
            </a:r>
            <a:endParaRPr lang="en-US" sz="14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8049188" y="6265314"/>
            <a:ext cx="2276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dr</a:t>
            </a:r>
            <a:r>
              <a:rPr lang="en-US" sz="1400" dirty="0"/>
              <a:t> </a:t>
            </a:r>
            <a:r>
              <a:rPr lang="en-US" sz="1400" dirty="0" err="1"/>
              <a:t>inż</a:t>
            </a:r>
            <a:r>
              <a:rPr lang="en-US" sz="1400" dirty="0"/>
              <a:t>. </a:t>
            </a:r>
            <a:r>
              <a:rPr lang="pl-PL" sz="1400" dirty="0"/>
              <a:t>Elżbieta Ślubowska</a:t>
            </a:r>
            <a:endParaRPr lang="en-US" sz="1400" dirty="0"/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160015C5-95A6-1EB0-44B2-1AC06AB0DAE4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19">
            <a:extLst>
              <a:ext uri="{FF2B5EF4-FFF2-40B4-BE49-F238E27FC236}">
                <a16:creationId xmlns:a16="http://schemas.microsoft.com/office/drawing/2014/main" xmlns="" id="{DBBB12DD-BFB8-BC7D-D083-392479FC51FF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11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86818BCE-1500-F209-FBE6-123FD0F7F1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9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56729" y="1245747"/>
            <a:ext cx="10483767" cy="5262979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pl-PL" sz="2800" b="1" dirty="0">
                <a:latin typeface="Calibri" panose="020F0502020204030204" pitchFamily="34" charset="0"/>
              </a:rPr>
              <a:t>Instytut Metrologii i Inżynierii Biomedycznej </a:t>
            </a:r>
            <a:r>
              <a:rPr lang="pl-PL" sz="2800" dirty="0">
                <a:latin typeface="Calibri" panose="020F0502020204030204" pitchFamily="34" charset="0"/>
              </a:rPr>
              <a:t>obejmuje pięć Zakładów:</a:t>
            </a:r>
          </a:p>
          <a:p>
            <a:endParaRPr lang="pl-PL" sz="28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l-PL" sz="2800" dirty="0">
                <a:latin typeface="Calibri" panose="020F0502020204030204" pitchFamily="34" charset="0"/>
              </a:rPr>
              <a:t>Zakład Metrologii Współrzędnościowej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l-PL" sz="28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l-PL" sz="2800" dirty="0">
                <a:latin typeface="Calibri" panose="020F0502020204030204" pitchFamily="34" charset="0"/>
              </a:rPr>
              <a:t>Zakład Mikrotechnologii i Nanotechnologii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l-PL" sz="28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l-PL" sz="2800" dirty="0">
                <a:latin typeface="Calibri" panose="020F0502020204030204" pitchFamily="34" charset="0"/>
              </a:rPr>
              <a:t>Zakład Sensorów i Systemów Pomiarowych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l-PL" sz="28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l-PL" sz="2800" dirty="0">
                <a:latin typeface="Calibri" panose="020F0502020204030204" pitchFamily="34" charset="0"/>
              </a:rPr>
              <a:t>Zakład Inżynierii Biomedycznej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l-PL" sz="28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l-PL" sz="2800" dirty="0">
                <a:latin typeface="Calibri" panose="020F0502020204030204" pitchFamily="34" charset="0"/>
              </a:rPr>
              <a:t>Zakład Elektroniki Medycznej i Przemysłowej</a:t>
            </a:r>
          </a:p>
          <a:p>
            <a:endParaRPr lang="pl-PL" sz="2800" dirty="0">
              <a:latin typeface="Calibri" panose="020F0502020204030204" pitchFamily="34" charset="0"/>
            </a:endParaRP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B51F97A4-6619-48E4-7882-25FA51509B69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19">
            <a:extLst>
              <a:ext uri="{FF2B5EF4-FFF2-40B4-BE49-F238E27FC236}">
                <a16:creationId xmlns:a16="http://schemas.microsoft.com/office/drawing/2014/main" xmlns="" id="{6F82CA8E-7F91-7C60-3A50-014CE5E34F02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5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2F3E321A-795C-DB1E-4369-1BD859A66E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031978" y="915988"/>
            <a:ext cx="52062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</a:rPr>
              <a:t>Zakład Metrologii Współrzędnościowej </a:t>
            </a:r>
          </a:p>
          <a:p>
            <a:r>
              <a:rPr lang="pl-PL" sz="2400" dirty="0">
                <a:latin typeface="Calibri" panose="020F0502020204030204" pitchFamily="34" charset="0"/>
              </a:rPr>
              <a:t>– pomiary geometryczne i nie tylko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3378" y="820452"/>
            <a:ext cx="1157944" cy="149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8906933" y="2383479"/>
            <a:ext cx="3050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/>
              <a:t>prof. dr hab. inż. Marek Dobosz</a:t>
            </a:r>
            <a:endParaRPr lang="en-US" sz="1600" dirty="0"/>
          </a:p>
        </p:txBody>
      </p:sp>
      <p:pic>
        <p:nvPicPr>
          <p:cNvPr id="6" name="Picture 2" descr="http://zmiij.mchtr.pw.edu.pl/files/kont_foto/foto8_12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30"/>
          <a:stretch/>
        </p:blipFill>
        <p:spPr bwMode="auto">
          <a:xfrm>
            <a:off x="4078725" y="4119288"/>
            <a:ext cx="2474452" cy="209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8964" y="2125246"/>
            <a:ext cx="1791472" cy="183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3857827" y="6385467"/>
            <a:ext cx="291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Tomografia Rentgenowska</a:t>
            </a:r>
            <a:endParaRPr lang="en-US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A1A60FD0-6AFB-4C2C-AF7F-28DC52F1D7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29" y="4074366"/>
            <a:ext cx="1892567" cy="189256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4174D4A1-EBC1-4E37-8F05-A636E99B74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1947333"/>
            <a:ext cx="2381789" cy="2091065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419212" y="6180653"/>
            <a:ext cx="2993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Zaawansowane urządzenia</a:t>
            </a:r>
            <a:br>
              <a:rPr lang="pl-PL" dirty="0"/>
            </a:br>
            <a:r>
              <a:rPr lang="pl-PL" dirty="0"/>
              <a:t>pomiarowe</a:t>
            </a:r>
            <a:endParaRPr lang="en-US" dirty="0"/>
          </a:p>
        </p:txBody>
      </p:sp>
      <p:pic>
        <p:nvPicPr>
          <p:cNvPr id="12" name="Symbol zastępczy zawartości 4">
            <a:extLst>
              <a:ext uri="{FF2B5EF4-FFF2-40B4-BE49-F238E27FC236}">
                <a16:creationId xmlns:a16="http://schemas.microsoft.com/office/drawing/2014/main" xmlns="" id="{F21C532E-DF86-41B1-A11C-D2D5D5184F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6533" y="3793068"/>
            <a:ext cx="1630400" cy="2173866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7218409" y="6385467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Pomiary optyczne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2733" y="4245283"/>
            <a:ext cx="2327222" cy="172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ole tekstowe 14"/>
          <p:cNvSpPr txBox="1"/>
          <p:nvPr/>
        </p:nvSpPr>
        <p:spPr>
          <a:xfrm>
            <a:off x="9747093" y="6385467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Robotyka pomiarowa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2733" y="3123953"/>
            <a:ext cx="2327222" cy="99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2C11E372-4A03-F854-87ED-E40786F22440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19">
            <a:extLst>
              <a:ext uri="{FF2B5EF4-FFF2-40B4-BE49-F238E27FC236}">
                <a16:creationId xmlns:a16="http://schemas.microsoft.com/office/drawing/2014/main" xmlns="" id="{99B4881B-C600-65E3-8919-9060834FF2E8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14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AAD2F5F6-6320-C1C1-22C2-2FB1986437F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2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xmlns="" id="{8529D8CB-C2DF-DD77-85F3-5CD1146AD770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4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909920" y="2652120"/>
            <a:ext cx="4099680" cy="1181520"/>
          </a:xfrm>
          <a:prstGeom prst="rect">
            <a:avLst/>
          </a:prstGeom>
          <a:ln w="0">
            <a:noFill/>
          </a:ln>
        </p:spPr>
      </p:pic>
      <p:pic>
        <p:nvPicPr>
          <p:cNvPr id="6" name="Obraz 9">
            <a:extLst>
              <a:ext uri="{FF2B5EF4-FFF2-40B4-BE49-F238E27FC236}">
                <a16:creationId xmlns:a16="http://schemas.microsoft.com/office/drawing/2014/main" xmlns="" id="{BE7F96EC-3A64-F05B-3F54-CCB811BB048E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3680" y="5331240"/>
            <a:ext cx="2465640" cy="908640"/>
          </a:xfrm>
          <a:prstGeom prst="rect">
            <a:avLst/>
          </a:prstGeom>
          <a:ln w="0">
            <a:noFill/>
          </a:ln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xmlns="" id="{B1B70A3A-F9DA-C2A0-1D50-DD929A96C986}"/>
              </a:ext>
            </a:extLst>
          </p:cNvPr>
          <p:cNvSpPr/>
          <p:nvPr/>
        </p:nvSpPr>
        <p:spPr>
          <a:xfrm>
            <a:off x="143192" y="801881"/>
            <a:ext cx="5589841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400" b="1" strike="noStrike" spc="-1" dirty="0">
                <a:latin typeface="Calibri"/>
                <a:ea typeface="DejaVu Sans"/>
              </a:rPr>
              <a:t>Zakład Mikrotechnologii i Nanotechnologii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latin typeface="Calibri"/>
                <a:ea typeface="DejaVu Sans"/>
              </a:rPr>
              <a:t>– technologie dla przemysłu 4.0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9" name="CustomShape 2">
            <a:extLst>
              <a:ext uri="{FF2B5EF4-FFF2-40B4-BE49-F238E27FC236}">
                <a16:creationId xmlns:a16="http://schemas.microsoft.com/office/drawing/2014/main" xmlns="" id="{A7B30AA7-026D-006F-CA9B-290C33647E0A}"/>
              </a:ext>
            </a:extLst>
          </p:cNvPr>
          <p:cNvSpPr/>
          <p:nvPr/>
        </p:nvSpPr>
        <p:spPr>
          <a:xfrm>
            <a:off x="5086083" y="4176000"/>
            <a:ext cx="237851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800" b="0" strike="noStrike" spc="-1">
                <a:latin typeface="Bahnschrift"/>
                <a:ea typeface="DejaVu Sans"/>
              </a:rPr>
              <a:t>Techniki przyrostowe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14" name="CustomShape 3">
            <a:extLst>
              <a:ext uri="{FF2B5EF4-FFF2-40B4-BE49-F238E27FC236}">
                <a16:creationId xmlns:a16="http://schemas.microsoft.com/office/drawing/2014/main" xmlns="" id="{9AC11868-1A74-8D98-D106-30FE3817661C}"/>
              </a:ext>
            </a:extLst>
          </p:cNvPr>
          <p:cNvSpPr/>
          <p:nvPr/>
        </p:nvSpPr>
        <p:spPr>
          <a:xfrm>
            <a:off x="1116720" y="6345448"/>
            <a:ext cx="67640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800" b="0" strike="noStrike" spc="-1" dirty="0">
                <a:latin typeface="Bahnschrift"/>
                <a:ea typeface="DejaVu Sans"/>
              </a:rPr>
              <a:t>3D drukowana elektronika strukturalna</a:t>
            </a:r>
            <a:endParaRPr lang="pl-PL" sz="1800" b="0" strike="noStrike" spc="-1" dirty="0">
              <a:latin typeface="Arial"/>
            </a:endParaRPr>
          </a:p>
        </p:txBody>
      </p:sp>
      <p:sp>
        <p:nvSpPr>
          <p:cNvPr id="16" name="CustomShape 4">
            <a:extLst>
              <a:ext uri="{FF2B5EF4-FFF2-40B4-BE49-F238E27FC236}">
                <a16:creationId xmlns:a16="http://schemas.microsoft.com/office/drawing/2014/main" xmlns="" id="{D0A1DC21-CEB3-25B8-59E4-D59F7A84917F}"/>
              </a:ext>
            </a:extLst>
          </p:cNvPr>
          <p:cNvSpPr/>
          <p:nvPr/>
        </p:nvSpPr>
        <p:spPr>
          <a:xfrm>
            <a:off x="360" y="4362840"/>
            <a:ext cx="50029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800" b="0" strike="noStrike" spc="-1">
                <a:latin typeface="Bahnschrift"/>
                <a:ea typeface="DejaVu Sans"/>
              </a:rPr>
              <a:t>Innowacyjne materiały 1D i 2D</a:t>
            </a:r>
            <a:endParaRPr lang="pl-PL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800" b="0" strike="noStrike" spc="-1">
                <a:latin typeface="Bahnschrift"/>
                <a:ea typeface="DejaVu Sans"/>
              </a:rPr>
              <a:t>(MXeny, nanorurki, grafen, nano-hybrydy)</a:t>
            </a:r>
            <a:endParaRPr lang="pl-PL" sz="1800" b="0" strike="noStrike" spc="-1">
              <a:latin typeface="Arial"/>
            </a:endParaRPr>
          </a:p>
        </p:txBody>
      </p:sp>
      <p:pic>
        <p:nvPicPr>
          <p:cNvPr id="18" name="Obraz 3" descr="Obraz zawierający wewnątrz&#10;&#10;Opis wygenerowany automatycznie">
            <a:extLst>
              <a:ext uri="{FF2B5EF4-FFF2-40B4-BE49-F238E27FC236}">
                <a16:creationId xmlns:a16="http://schemas.microsoft.com/office/drawing/2014/main" xmlns="" id="{102321F2-3E15-94A5-A870-8BDFF9270285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5000" contrast="3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994520" y="3827520"/>
            <a:ext cx="3864960" cy="1548000"/>
          </a:xfrm>
          <a:prstGeom prst="rect">
            <a:avLst/>
          </a:prstGeom>
          <a:ln w="0">
            <a:noFill/>
          </a:ln>
        </p:spPr>
      </p:pic>
      <p:pic>
        <p:nvPicPr>
          <p:cNvPr id="20" name="Obraz 11" descr="Obraz zawierający tekst, diagram, szkic&#10;&#10;Opis wygenerowany automatycznie">
            <a:extLst>
              <a:ext uri="{FF2B5EF4-FFF2-40B4-BE49-F238E27FC236}">
                <a16:creationId xmlns:a16="http://schemas.microsoft.com/office/drawing/2014/main" xmlns="" id="{0CB492BF-CAB4-37C0-4C0A-43213157E8CC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11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994520" y="5488200"/>
            <a:ext cx="1350360" cy="761040"/>
          </a:xfrm>
          <a:prstGeom prst="rect">
            <a:avLst/>
          </a:prstGeom>
          <a:ln w="0">
            <a:noFill/>
          </a:ln>
        </p:spPr>
      </p:pic>
      <p:sp>
        <p:nvSpPr>
          <p:cNvPr id="22" name="CustomShape 5">
            <a:extLst>
              <a:ext uri="{FF2B5EF4-FFF2-40B4-BE49-F238E27FC236}">
                <a16:creationId xmlns:a16="http://schemas.microsoft.com/office/drawing/2014/main" xmlns="" id="{0445AE49-F59F-826A-C751-0F491FF25856}"/>
              </a:ext>
            </a:extLst>
          </p:cNvPr>
          <p:cNvSpPr/>
          <p:nvPr/>
        </p:nvSpPr>
        <p:spPr>
          <a:xfrm>
            <a:off x="8052088" y="6307920"/>
            <a:ext cx="359070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800" b="0" strike="noStrike" spc="-1">
                <a:latin typeface="Bahnschrift"/>
                <a:ea typeface="DejaVu Sans"/>
              </a:rPr>
              <a:t>FotoBioAktywne cienkie warstwy</a:t>
            </a:r>
            <a:endParaRPr lang="pl-PL" sz="1800" b="0" strike="noStrike" spc="-1">
              <a:latin typeface="Arial"/>
            </a:endParaRPr>
          </a:p>
        </p:txBody>
      </p:sp>
      <p:pic>
        <p:nvPicPr>
          <p:cNvPr id="23" name="Obraz 16" descr="Obraz zawierający zima, natura, chłód&#10;&#10;Opis wygenerowany automatycznie">
            <a:extLst>
              <a:ext uri="{FF2B5EF4-FFF2-40B4-BE49-F238E27FC236}">
                <a16:creationId xmlns:a16="http://schemas.microsoft.com/office/drawing/2014/main" xmlns="" id="{520CA9F1-73DD-378A-C476-14EC513BE70F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1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61400" y="1776600"/>
            <a:ext cx="1549800" cy="1204920"/>
          </a:xfrm>
          <a:prstGeom prst="rect">
            <a:avLst/>
          </a:prstGeom>
          <a:ln w="0">
            <a:noFill/>
          </a:ln>
        </p:spPr>
      </p:pic>
      <p:pic>
        <p:nvPicPr>
          <p:cNvPr id="25" name="Obraz 18">
            <a:extLst>
              <a:ext uri="{FF2B5EF4-FFF2-40B4-BE49-F238E27FC236}">
                <a16:creationId xmlns:a16="http://schemas.microsoft.com/office/drawing/2014/main" xmlns="" id="{CFCDF66F-721A-1BF4-127E-A83BE0B409D6}"/>
              </a:ext>
            </a:extLst>
          </p:cNvPr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1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548440" y="3151080"/>
            <a:ext cx="1549800" cy="1204920"/>
          </a:xfrm>
          <a:prstGeom prst="rect">
            <a:avLst/>
          </a:prstGeom>
          <a:ln w="0">
            <a:noFill/>
          </a:ln>
        </p:spPr>
      </p:pic>
      <p:pic>
        <p:nvPicPr>
          <p:cNvPr id="28" name="Obraz 1027" descr="Obraz zawierający tekst&#10;&#10;Opis wygenerowany automatycznie">
            <a:extLst>
              <a:ext uri="{FF2B5EF4-FFF2-40B4-BE49-F238E27FC236}">
                <a16:creationId xmlns:a16="http://schemas.microsoft.com/office/drawing/2014/main" xmlns="" id="{704BC821-93F9-7529-9699-117BE170C42D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69320" y="978840"/>
            <a:ext cx="3799080" cy="1319760"/>
          </a:xfrm>
          <a:prstGeom prst="rect">
            <a:avLst/>
          </a:prstGeom>
          <a:ln w="0">
            <a:noFill/>
          </a:ln>
        </p:spPr>
      </p:pic>
      <p:sp>
        <p:nvSpPr>
          <p:cNvPr id="29" name="CustomShape 6">
            <a:extLst>
              <a:ext uri="{FF2B5EF4-FFF2-40B4-BE49-F238E27FC236}">
                <a16:creationId xmlns:a16="http://schemas.microsoft.com/office/drawing/2014/main" xmlns="" id="{38B680F5-B2E8-A765-90A3-F161C746D2D4}"/>
              </a:ext>
            </a:extLst>
          </p:cNvPr>
          <p:cNvSpPr/>
          <p:nvPr/>
        </p:nvSpPr>
        <p:spPr>
          <a:xfrm>
            <a:off x="8006760" y="2328120"/>
            <a:ext cx="38649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1800" b="0" strike="noStrike" spc="-1">
                <a:latin typeface="Bahnschrift"/>
                <a:ea typeface="DejaVu Sans"/>
              </a:rPr>
              <a:t>Elektro-responsywne hydrożele</a:t>
            </a:r>
            <a:endParaRPr lang="pl-PL" sz="1800" b="0" strike="noStrike" spc="-1">
              <a:latin typeface="Arial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E9D031B2-7D49-16FE-8D0E-3A1BEC45F933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61400" y="3138840"/>
            <a:ext cx="1549800" cy="1195200"/>
          </a:xfrm>
          <a:prstGeom prst="rect">
            <a:avLst/>
          </a:prstGeom>
          <a:ln w="0">
            <a:noFill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42C1837B-B34A-CC4A-DD0C-2DB07032ADC0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582280" y="1776600"/>
            <a:ext cx="1521000" cy="1218600"/>
          </a:xfrm>
          <a:prstGeom prst="rect">
            <a:avLst/>
          </a:prstGeom>
          <a:ln w="0">
            <a:noFill/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1C1B866C-D1F2-4CEC-3105-3E5632EAFDD2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086200" y="5079600"/>
            <a:ext cx="2982240" cy="1256400"/>
          </a:xfrm>
          <a:prstGeom prst="rect">
            <a:avLst/>
          </a:prstGeom>
          <a:ln w="0"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56450119-9A1E-C7C4-13F4-644581DFA462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78560" y="1404000"/>
            <a:ext cx="1548720" cy="1619280"/>
          </a:xfrm>
          <a:prstGeom prst="rect">
            <a:avLst/>
          </a:prstGeom>
          <a:ln w="0">
            <a:noFill/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BB9F90AE-66A7-45F6-835D-C6CF8E73FC95}"/>
              </a:ext>
            </a:extLst>
          </p:cNvPr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299280" y="1404000"/>
            <a:ext cx="1527120" cy="1619280"/>
          </a:xfrm>
          <a:prstGeom prst="rect">
            <a:avLst/>
          </a:prstGeom>
          <a:ln w="0"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D223901E-9242-9AD0-3000-A3EE20834118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860000" y="3060000"/>
            <a:ext cx="2699280" cy="1164960"/>
          </a:xfrm>
          <a:prstGeom prst="rect">
            <a:avLst/>
          </a:prstGeom>
          <a:ln w="0">
            <a:noFill/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36CE545D-0EA2-94D5-B595-B1B8CC3ADABF}"/>
              </a:ext>
            </a:extLst>
          </p:cNvPr>
          <p:cNvPicPr/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288760" y="5067233"/>
            <a:ext cx="1690200" cy="1267560"/>
          </a:xfrm>
          <a:prstGeom prst="rect">
            <a:avLst/>
          </a:prstGeom>
          <a:ln w="0">
            <a:noFill/>
          </a:ln>
        </p:spPr>
      </p:pic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11BDFC80-DFBD-958D-E2F3-F71F53D7C826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19">
            <a:extLst>
              <a:ext uri="{FF2B5EF4-FFF2-40B4-BE49-F238E27FC236}">
                <a16:creationId xmlns:a16="http://schemas.microsoft.com/office/drawing/2014/main" xmlns="" id="{487D4B40-BCDA-ACC6-6EC9-A57AC83CA689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4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FA2A8424-26D9-6DE1-07F7-FE1007C1A8B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031978" y="915988"/>
            <a:ext cx="56809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</a:rPr>
              <a:t>Zakład Sensorów i Systemów Pomiarowych</a:t>
            </a:r>
          </a:p>
          <a:p>
            <a:r>
              <a:rPr lang="pl-PL" sz="2400" dirty="0">
                <a:latin typeface="Calibri" panose="020F0502020204030204" pitchFamily="34" charset="0"/>
              </a:rPr>
              <a:t>– pomiary przemysłowe i nie tylko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712192" y="2425811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/>
              <a:t>prof. dr hab. inż. Mateusz Turkowski</a:t>
            </a:r>
            <a:endParaRPr lang="en-US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5317" y="941328"/>
            <a:ext cx="1484483" cy="148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208" y="3920066"/>
            <a:ext cx="2932212" cy="194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377134" y="5943584"/>
            <a:ext cx="2924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Pomiary na potrzeby</a:t>
            </a:r>
            <a:br>
              <a:rPr lang="pl-PL" dirty="0"/>
            </a:br>
            <a:r>
              <a:rPr lang="pl-PL" dirty="0" err="1"/>
              <a:t>Gazoportu</a:t>
            </a:r>
            <a:r>
              <a:rPr lang="pl-PL" dirty="0"/>
              <a:t> – Terminal LNG</a:t>
            </a:r>
            <a:br>
              <a:rPr lang="pl-PL" dirty="0"/>
            </a:br>
            <a:r>
              <a:rPr lang="pl-PL" dirty="0"/>
              <a:t>w Świnoujściu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145" y="1864493"/>
            <a:ext cx="1784879" cy="192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2434" y="3922418"/>
            <a:ext cx="2198165" cy="194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3635253" y="6082083"/>
            <a:ext cx="2672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Pomiary przepływu</a:t>
            </a:r>
            <a:br>
              <a:rPr lang="pl-PL" dirty="0"/>
            </a:br>
            <a:r>
              <a:rPr lang="pl-PL" dirty="0"/>
              <a:t>w niskich temperaturach</a:t>
            </a:r>
            <a:endParaRPr lang="en-US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4492" y="3920066"/>
            <a:ext cx="1809900" cy="1921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E20E0B05-4404-4DBE-97C7-F8F4AC44499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309" y="1864494"/>
            <a:ext cx="2365541" cy="2046426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6712892" y="6220582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Modelowanie MES</a:t>
            </a:r>
            <a:endParaRPr lang="en-US" dirty="0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xmlns="" id="{36283CC1-6524-4747-8129-A449834AB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4130" y="3259667"/>
            <a:ext cx="2471537" cy="235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9377029" y="6065148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Pomiary </a:t>
            </a:r>
            <a:br>
              <a:rPr lang="pl-PL" dirty="0"/>
            </a:br>
            <a:r>
              <a:rPr lang="pl-PL" dirty="0"/>
              <a:t>magneto-mechaniczne</a:t>
            </a:r>
            <a:endParaRPr lang="en-US" dirty="0"/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185CE379-54A9-13C2-1E7F-7222C84CF314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19">
            <a:extLst>
              <a:ext uri="{FF2B5EF4-FFF2-40B4-BE49-F238E27FC236}">
                <a16:creationId xmlns:a16="http://schemas.microsoft.com/office/drawing/2014/main" xmlns="" id="{55D8A45A-815F-FB40-BC6E-42BAE684C1B6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6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08C085FE-03D9-177E-0F4C-633B3033B6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6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31978" y="915988"/>
            <a:ext cx="793557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</a:rPr>
              <a:t>Zakład Inżynierii Biomedycznej</a:t>
            </a:r>
          </a:p>
          <a:p>
            <a:r>
              <a:rPr lang="pl-PL" sz="2400" dirty="0">
                <a:latin typeface="Calibri" panose="020F0502020204030204" pitchFamily="34" charset="0"/>
              </a:rPr>
              <a:t>– techniki ultradźwiękowe w zastosowaniach specjalistycznych</a:t>
            </a:r>
          </a:p>
          <a:p>
            <a:r>
              <a:rPr lang="pl-PL" sz="2400" dirty="0">
                <a:latin typeface="Calibri" panose="020F0502020204030204" pitchFamily="34" charset="0"/>
              </a:rPr>
              <a:t>– dozymetria i ochrona radiologiczna</a:t>
            </a:r>
          </a:p>
          <a:p>
            <a:r>
              <a:rPr lang="pl-PL" sz="2400" dirty="0">
                <a:latin typeface="Calibri" panose="020F0502020204030204" pitchFamily="34" charset="0"/>
              </a:rPr>
              <a:t>– biomechanika 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8527774" y="2455390"/>
            <a:ext cx="3664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dr hab. inż. Piotr Tulik, prof. uczelni </a:t>
            </a:r>
            <a:endParaRPr lang="en-US" sz="16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19963" y="915987"/>
            <a:ext cx="1430119" cy="145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607973" y="5181240"/>
            <a:ext cx="2659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Techniki ultradźwiękowe</a:t>
            </a:r>
            <a:br>
              <a:rPr lang="pl-PL" dirty="0"/>
            </a:br>
            <a:r>
              <a:rPr lang="pl-PL" dirty="0"/>
              <a:t>w kardiologii</a:t>
            </a:r>
            <a:endParaRPr lang="en-US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038015" y="5189594"/>
            <a:ext cx="3480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Dozymetria </a:t>
            </a:r>
          </a:p>
          <a:p>
            <a:pPr algn="ctr"/>
            <a:r>
              <a:rPr lang="pl-PL" dirty="0"/>
              <a:t>pól promieniowania mieszanego</a:t>
            </a:r>
            <a:endParaRPr lang="en-US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8057782" y="5181239"/>
            <a:ext cx="3147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Konstrukcja wzorców</a:t>
            </a:r>
          </a:p>
          <a:p>
            <a:pPr algn="ctr"/>
            <a:r>
              <a:rPr lang="pl-PL" dirty="0"/>
              <a:t>promieniowania jonizującego</a:t>
            </a:r>
            <a:endParaRPr lang="en-US" dirty="0"/>
          </a:p>
        </p:txBody>
      </p:sp>
      <p:pic>
        <p:nvPicPr>
          <p:cNvPr id="12" name="Grafika 2">
            <a:extLst>
              <a:ext uri="{FF2B5EF4-FFF2-40B4-BE49-F238E27FC236}">
                <a16:creationId xmlns:a16="http://schemas.microsoft.com/office/drawing/2014/main" xmlns="" id="{D1D0F559-9CD5-4E6D-B9F4-670E574E95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35708" y="6332588"/>
            <a:ext cx="1365198" cy="432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454887">
            <a:off x="8590830" y="3460254"/>
            <a:ext cx="1462399" cy="99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7157" y="3170582"/>
            <a:ext cx="452893" cy="179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0375" y="3253094"/>
            <a:ext cx="1458954" cy="1629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78AB97FE-F2B0-A6CE-0E69-3E4883FEBA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9869" y="2770580"/>
            <a:ext cx="1797557" cy="2410659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27" y="6340316"/>
            <a:ext cx="73175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6585" y="6332588"/>
            <a:ext cx="174706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6143" y="6336452"/>
            <a:ext cx="1555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4109" y="6366596"/>
            <a:ext cx="1044536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2129" y="6332588"/>
            <a:ext cx="169639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6D785103-761B-7851-5659-3B6E24BAE1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67" y="2737819"/>
            <a:ext cx="3190460" cy="2412000"/>
          </a:xfrm>
          <a:prstGeom prst="rect">
            <a:avLst/>
          </a:prstGeom>
        </p:spPr>
      </p:pic>
      <p:sp>
        <p:nvSpPr>
          <p:cNvPr id="4" name="Prostokąt 4">
            <a:extLst>
              <a:ext uri="{FF2B5EF4-FFF2-40B4-BE49-F238E27FC236}">
                <a16:creationId xmlns:a16="http://schemas.microsoft.com/office/drawing/2014/main" xmlns="" id="{4000FC21-AD32-1BE8-9EC1-6652B11189DD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19">
            <a:extLst>
              <a:ext uri="{FF2B5EF4-FFF2-40B4-BE49-F238E27FC236}">
                <a16:creationId xmlns:a16="http://schemas.microsoft.com/office/drawing/2014/main" xmlns="" id="{551BC353-0623-489A-2083-A110AD1A6566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7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093CFB32-1E3D-9A90-8393-1DB46189C9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5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571500" y="915988"/>
            <a:ext cx="95180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</a:rPr>
              <a:t>Zakład Elektroniki Medycznej i Przemysłowej</a:t>
            </a:r>
          </a:p>
          <a:p>
            <a:r>
              <a:rPr lang="pl-PL" sz="2400" dirty="0">
                <a:latin typeface="Calibri" panose="020F0502020204030204" pitchFamily="34" charset="0"/>
              </a:rPr>
              <a:t>– rozwijanie metod detekcji i przetwarzania sygnałów </a:t>
            </a:r>
            <a:r>
              <a:rPr lang="pl-PL" sz="2400" dirty="0" smtClean="0">
                <a:latin typeface="Calibri" panose="020F0502020204030204" pitchFamily="34" charset="0"/>
              </a:rPr>
              <a:t>biologicznych</a:t>
            </a:r>
          </a:p>
          <a:p>
            <a:pPr marL="0" lvl="1"/>
            <a:r>
              <a:rPr lang="pl-PL" sz="2400" dirty="0">
                <a:latin typeface="Calibri" panose="020F0502020204030204" pitchFamily="34" charset="0"/>
              </a:rPr>
              <a:t>– Identyfikacja i predykcja zdarzeń krytycznych dla zdrowia badanego</a:t>
            </a:r>
          </a:p>
          <a:p>
            <a:pPr marL="0" lvl="1"/>
            <a:endParaRPr lang="pl-PL" sz="2400" dirty="0" smtClean="0">
              <a:latin typeface="Calibri" panose="020F0502020204030204" pitchFamily="34" charset="0"/>
            </a:endParaRPr>
          </a:p>
          <a:p>
            <a:pPr marL="0" lvl="1"/>
            <a:endParaRPr lang="pl-PL" sz="2400" dirty="0">
              <a:latin typeface="Calibri" panose="020F0502020204030204" pitchFamily="34" charset="0"/>
            </a:endParaRPr>
          </a:p>
          <a:p>
            <a:pPr marL="0" lvl="1"/>
            <a:r>
              <a:rPr lang="pl-PL" sz="2400" dirty="0" smtClean="0">
                <a:latin typeface="Calibri" panose="020F0502020204030204" pitchFamily="34" charset="0"/>
              </a:rPr>
              <a:t>-</a:t>
            </a:r>
            <a:endParaRPr lang="pl-PL" sz="2400" dirty="0">
              <a:latin typeface="Calibri" panose="020F0502020204030204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922286" y="2336912"/>
            <a:ext cx="3269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prof. dr hab. inż. Gerard Cybulski</a:t>
            </a:r>
            <a:endParaRPr lang="en-US" sz="1600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7178" y="908900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2553" y="3351694"/>
            <a:ext cx="2504351" cy="215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9322553" y="5693257"/>
            <a:ext cx="233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Nieinwazyjne wspomaganie układu krążenia</a:t>
            </a:r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77530" y="5651883"/>
            <a:ext cx="383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Sztuczna inteligencja </a:t>
            </a:r>
            <a:br>
              <a:rPr lang="pl-PL" dirty="0"/>
            </a:br>
            <a:r>
              <a:rPr lang="pl-PL" dirty="0"/>
              <a:t>wspomagająca diagnostykę boreliozy i chorób neurodegeneracyjnych</a:t>
            </a:r>
            <a:endParaRPr 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30" y="3855150"/>
            <a:ext cx="1684469" cy="168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30" y="2385292"/>
            <a:ext cx="1928381" cy="12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254" y="3855150"/>
            <a:ext cx="1994540" cy="165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836B2186-AD21-E1AE-07A0-3BBBE6564219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19">
            <a:extLst>
              <a:ext uri="{FF2B5EF4-FFF2-40B4-BE49-F238E27FC236}">
                <a16:creationId xmlns:a16="http://schemas.microsoft.com/office/drawing/2014/main" xmlns="" id="{4ED79414-1F1E-EA81-EB57-5F9E912726DF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6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E3259547-6661-E7DA-DB77-3E5FE9B836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12" name="Obraz 11" descr="Obraz zawierający Część samochodowa, w pomieszczeniu, inżynieria, ściana&#10;&#10;Opis wygenerowany automatycznie">
            <a:extLst>
              <a:ext uri="{FF2B5EF4-FFF2-40B4-BE49-F238E27FC236}">
                <a16:creationId xmlns:a16="http://schemas.microsoft.com/office/drawing/2014/main" xmlns="" id="{9A96DEE2-C540-41F0-70BF-DEAD2A3EB8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519" y="3560525"/>
            <a:ext cx="2594768" cy="1946076"/>
          </a:xfrm>
          <a:prstGeom prst="rect">
            <a:avLst/>
          </a:prstGeom>
        </p:spPr>
      </p:pic>
      <p:pic>
        <p:nvPicPr>
          <p:cNvPr id="14" name="Obraz 13" descr="Obraz zawierający w pomieszczeniu, sklepienie, drzwi, budynek&#10;&#10;Opis wygenerowany automatycznie">
            <a:extLst>
              <a:ext uri="{FF2B5EF4-FFF2-40B4-BE49-F238E27FC236}">
                <a16:creationId xmlns:a16="http://schemas.microsoft.com/office/drawing/2014/main" xmlns="" id="{613AEDC9-D270-53ED-13BB-7F33FB73624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93" y="3168590"/>
            <a:ext cx="1758531" cy="2344708"/>
          </a:xfrm>
          <a:prstGeom prst="rect">
            <a:avLst/>
          </a:prstGeom>
        </p:spPr>
      </p:pic>
      <p:pic>
        <p:nvPicPr>
          <p:cNvPr id="16" name="Obraz 15" descr="Obraz zawierający tekst, Czcionka, projekt graficzny, Grafika&#10;&#10;Opis wygenerowany automatycznie">
            <a:extLst>
              <a:ext uri="{FF2B5EF4-FFF2-40B4-BE49-F238E27FC236}">
                <a16:creationId xmlns:a16="http://schemas.microsoft.com/office/drawing/2014/main" xmlns="" id="{BD7A107A-B793-B676-6ABF-40D177A894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93" y="2487061"/>
            <a:ext cx="1539796" cy="59678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xmlns="" id="{17027D97-46E4-BA0D-D260-12D8B25D1C63}"/>
              </a:ext>
            </a:extLst>
          </p:cNvPr>
          <p:cNvSpPr txBox="1"/>
          <p:nvPr/>
        </p:nvSpPr>
        <p:spPr>
          <a:xfrm>
            <a:off x="4138489" y="5669866"/>
            <a:ext cx="4959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dirty="0"/>
              <a:t>Pomiary przy użyciu magnetometrów pompowanych optycznie w  pomieszczeniu ekranowanym magnetycznie </a:t>
            </a:r>
          </a:p>
        </p:txBody>
      </p:sp>
      <p:pic>
        <p:nvPicPr>
          <p:cNvPr id="22" name="Obraz 21" descr="Obraz zawierający osoba, Naczynia szklane, Przezroczysty materiał, napój&#10;&#10;Opis wygenerowany automatycznie">
            <a:extLst>
              <a:ext uri="{FF2B5EF4-FFF2-40B4-BE49-F238E27FC236}">
                <a16:creationId xmlns:a16="http://schemas.microsoft.com/office/drawing/2014/main" xmlns="" id="{1B5DEAF7-AFD7-9D80-84AD-B57D6AD9AC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29" y="2360574"/>
            <a:ext cx="1712735" cy="1284551"/>
          </a:xfrm>
          <a:prstGeom prst="rect">
            <a:avLst/>
          </a:prstGeom>
        </p:spPr>
      </p:pic>
      <p:graphicFrame>
        <p:nvGraphicFramePr>
          <p:cNvPr id="1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940263"/>
              </p:ext>
            </p:extLst>
          </p:nvPr>
        </p:nvGraphicFramePr>
        <p:xfrm>
          <a:off x="6084798" y="2172211"/>
          <a:ext cx="1758237" cy="1208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Obraz" r:id="rId13" imgW="2590800" imgH="1781556" progId="Word.Picture.8">
                  <p:embed/>
                </p:oleObj>
              </mc:Choice>
              <mc:Fallback>
                <p:oleObj name="Obraz" r:id="rId13" imgW="2590800" imgH="178155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798" y="2172211"/>
                        <a:ext cx="1758237" cy="1208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pole tekstowe 19"/>
          <p:cNvSpPr txBox="1"/>
          <p:nvPr/>
        </p:nvSpPr>
        <p:spPr>
          <a:xfrm>
            <a:off x="7887909" y="2557557"/>
            <a:ext cx="1869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 smtClean="0"/>
              <a:t>Holter</a:t>
            </a:r>
            <a:endParaRPr lang="pl-PL" sz="1600" dirty="0" smtClean="0"/>
          </a:p>
          <a:p>
            <a:r>
              <a:rPr lang="pl-PL" sz="1600" dirty="0" smtClean="0"/>
              <a:t>hemodynamiczny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0139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62E3D628-AC4D-0ED7-4A01-992ABCE662CD}"/>
              </a:ext>
            </a:extLst>
          </p:cNvPr>
          <p:cNvSpPr/>
          <p:nvPr/>
        </p:nvSpPr>
        <p:spPr>
          <a:xfrm>
            <a:off x="375565" y="799767"/>
            <a:ext cx="5585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</a:rPr>
              <a:t>M-ERA.NET 3 Call 2023</a:t>
            </a:r>
            <a:r>
              <a:rPr lang="pl-PL" sz="2400" b="1" dirty="0">
                <a:latin typeface="Calibri" panose="020F0502020204030204" pitchFamily="34" charset="0"/>
              </a:rPr>
              <a:t>, akronim: </a:t>
            </a:r>
            <a:r>
              <a:rPr lang="pl-PL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2D4PFAS</a:t>
            </a:r>
            <a:endParaRPr lang="pl-PL" sz="2400" b="1" dirty="0">
              <a:latin typeface="Calibri" panose="020F050202020403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14840246-D50B-5ECE-A3EF-048DD8FEA545}"/>
              </a:ext>
            </a:extLst>
          </p:cNvPr>
          <p:cNvSpPr txBox="1"/>
          <p:nvPr/>
        </p:nvSpPr>
        <p:spPr>
          <a:xfrm>
            <a:off x="8184151" y="3091146"/>
            <a:ext cx="3913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/>
              <a:t>dr hab. inż. Agnieszka Jastrzębska, prof. PW</a:t>
            </a:r>
          </a:p>
        </p:txBody>
      </p:sp>
      <p:pic>
        <p:nvPicPr>
          <p:cNvPr id="12" name="Obraz 11" descr="Obraz zawierający Ludzka twarz, osoba, ubrania, ściana&#10;&#10;Opis wygenerowany automatycznie">
            <a:extLst>
              <a:ext uri="{FF2B5EF4-FFF2-40B4-BE49-F238E27FC236}">
                <a16:creationId xmlns:a16="http://schemas.microsoft.com/office/drawing/2014/main" xmlns="" id="{8EAE35B3-9254-9899-2E4D-DEAFC94E38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5567" y="1119400"/>
            <a:ext cx="1649196" cy="194071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B7C8C8EE-A492-F9AB-F9E8-4405540F09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8000"/>
                    </a14:imgEffect>
                    <a14:imgEffect>
                      <a14:colorTemperature colorTemp="6409"/>
                    </a14:imgEffect>
                    <a14:imgEffect>
                      <a14:saturation sat="135000"/>
                    </a14:imgEffect>
                    <a14:imgEffect>
                      <a14:brightnessContrast bright="13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79" y="1884818"/>
            <a:ext cx="1781793" cy="2163848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xmlns="" id="{EED02DFF-67AE-CA55-BB2D-72E47689B815}"/>
              </a:ext>
            </a:extLst>
          </p:cNvPr>
          <p:cNvSpPr txBox="1"/>
          <p:nvPr/>
        </p:nvSpPr>
        <p:spPr>
          <a:xfrm>
            <a:off x="288515" y="1232237"/>
            <a:ext cx="971041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Innowacyjne funkcjonalne materiały 2D do usuwania PFAS z wody</a:t>
            </a:r>
            <a:endParaRPr lang="en-US" sz="2600" i="1"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4B333AA5-F501-9ECC-C4AE-0DE209FBBCC4}"/>
              </a:ext>
            </a:extLst>
          </p:cNvPr>
          <p:cNvSpPr txBox="1"/>
          <p:nvPr/>
        </p:nvSpPr>
        <p:spPr>
          <a:xfrm>
            <a:off x="4908218" y="1782803"/>
            <a:ext cx="4221351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2200" dirty="0">
                <a:latin typeface="Calibri" panose="020F0502020204030204" pitchFamily="34" charset="0"/>
                <a:cs typeface="Calibri" panose="020F0502020204030204" pitchFamily="34" charset="0"/>
              </a:rPr>
              <a:t>Konsorcjum PL: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1 565 957,50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PW: 934 900,00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xmlns="" id="{AB8E975B-52AC-C325-D1B1-5AF6E49F81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1878" y="2004665"/>
            <a:ext cx="1047875" cy="103648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xmlns="" id="{00EC5BF9-5C3E-5FE5-A861-9D84402DFF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7269" y="2054931"/>
            <a:ext cx="1014620" cy="1045703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xmlns="" id="{2DB4EF79-CB88-3637-4698-2BB1343374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1710" y="3160145"/>
            <a:ext cx="1971153" cy="671121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xmlns="" id="{5CB293F3-C235-599E-7AEB-49EE7957D0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03" y="3326133"/>
            <a:ext cx="3642114" cy="841236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xmlns="" id="{149A5804-D629-ED79-EBBE-34B34A108B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1277" y="2917713"/>
            <a:ext cx="2069034" cy="685420"/>
          </a:xfrm>
          <a:prstGeom prst="rect">
            <a:avLst/>
          </a:prstGeom>
        </p:spPr>
      </p:pic>
      <p:sp>
        <p:nvSpPr>
          <p:cNvPr id="32" name="pole tekstowe 31">
            <a:extLst>
              <a:ext uri="{FF2B5EF4-FFF2-40B4-BE49-F238E27FC236}">
                <a16:creationId xmlns:a16="http://schemas.microsoft.com/office/drawing/2014/main" xmlns="" id="{C80BF217-CBC1-8764-2001-0C40E697259F}"/>
              </a:ext>
            </a:extLst>
          </p:cNvPr>
          <p:cNvSpPr txBox="1"/>
          <p:nvPr/>
        </p:nvSpPr>
        <p:spPr>
          <a:xfrm>
            <a:off x="7140056" y="4323852"/>
            <a:ext cx="471741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Opracowanie innowacyjnych materiałów elektrodowych opartych na hybrydach z materiałów 2D.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Zrewolucjonizowanie procesów elektrochemicznych oczyszczania wody ze związków (per)fluorowych.</a:t>
            </a:r>
            <a:endParaRPr lang="en-US" sz="2200" dirty="0"/>
          </a:p>
        </p:txBody>
      </p:sp>
      <p:pic>
        <p:nvPicPr>
          <p:cNvPr id="34" name="Obraz 33" descr="Obraz zawierający zrzut ekranu, materiał, sztuka&#10;&#10;Opis wygenerowany automatycznie">
            <a:extLst>
              <a:ext uri="{FF2B5EF4-FFF2-40B4-BE49-F238E27FC236}">
                <a16:creationId xmlns:a16="http://schemas.microsoft.com/office/drawing/2014/main" xmlns="" id="{FE1267FC-F8FA-4CA9-0444-6370BD1B4F7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44000"/>
                    </a14:imgEffect>
                    <a14:imgEffect>
                      <a14:colorTemperature colorTemp="6054"/>
                    </a14:imgEffect>
                    <a14:imgEffect>
                      <a14:saturation sat="1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6781" y="4205875"/>
            <a:ext cx="3262113" cy="2460470"/>
          </a:xfrm>
          <a:prstGeom prst="rect">
            <a:avLst/>
          </a:prstGeom>
        </p:spPr>
      </p:pic>
      <p:pic>
        <p:nvPicPr>
          <p:cNvPr id="36" name="Obraz 35" descr="Obraz zawierający książka, stos, sztuka&#10;&#10;Opis wygenerowany automatycznie">
            <a:extLst>
              <a:ext uri="{FF2B5EF4-FFF2-40B4-BE49-F238E27FC236}">
                <a16:creationId xmlns:a16="http://schemas.microsoft.com/office/drawing/2014/main" xmlns="" id="{710050AB-BC3D-B711-7825-91AC7E9FBD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35000"/>
                    </a14:imgEffect>
                    <a14:imgEffect>
                      <a14:saturation sat="1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85305" y="4205875"/>
            <a:ext cx="3176862" cy="2460470"/>
          </a:xfrm>
          <a:prstGeom prst="rect">
            <a:avLst/>
          </a:prstGeom>
        </p:spPr>
      </p:pic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B45B95B2-7D6B-E156-A556-C11B0703C9DF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19">
            <a:extLst>
              <a:ext uri="{FF2B5EF4-FFF2-40B4-BE49-F238E27FC236}">
                <a16:creationId xmlns:a16="http://schemas.microsoft.com/office/drawing/2014/main" xmlns="" id="{1BFB61F1-D1FD-3E96-C772-A55EFD110C82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6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DD875ED8-D453-5896-7F8C-CD83887DD7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0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a room with a machine&#10;&#10;Description automatically generated">
            <a:extLst>
              <a:ext uri="{FF2B5EF4-FFF2-40B4-BE49-F238E27FC236}">
                <a16:creationId xmlns:a16="http://schemas.microsoft.com/office/drawing/2014/main" xmlns="" id="{0EED9B6F-039B-9BE8-A99D-2BBBA0A90E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70" y="2368690"/>
            <a:ext cx="4930083" cy="40832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E7F009-8BCA-1E57-13CB-B01DD63BD7CC}"/>
              </a:ext>
            </a:extLst>
          </p:cNvPr>
          <p:cNvSpPr txBox="1"/>
          <p:nvPr/>
        </p:nvSpPr>
        <p:spPr>
          <a:xfrm>
            <a:off x="5950162" y="2056697"/>
            <a:ext cx="5610510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</a:t>
            </a:r>
          </a:p>
          <a:p>
            <a:endParaRPr lang="pl-PL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Wspomagany sztuczną inteligencją, </a:t>
            </a:r>
            <a:b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bezpieczny i przyjazny środowisku </a:t>
            </a:r>
            <a:b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recykling dysków twardych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endParaRPr lang="pl-PL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Eureka!  (2024 -2025)</a:t>
            </a:r>
          </a:p>
          <a:p>
            <a:endParaRPr lang="pl-PL" sz="1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Konsorcjum</a:t>
            </a: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Phoenix Surowce sp. z o.o.</a:t>
            </a: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Politechnika Warszawska</a:t>
            </a: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Wileński Uniwersytet Techniczny im. Giedymina </a:t>
            </a: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Sieć Badawcza Łukasiewicz </a:t>
            </a:r>
            <a:b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Przemysłowy Instytut Automatyki i Pomiarów PIAP</a:t>
            </a:r>
          </a:p>
          <a:p>
            <a:pPr marL="342900" indent="-342900">
              <a:buFontTx/>
              <a:buChar char="-"/>
            </a:pP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Budżet: 1 439 455 zł (PW: 365 000 zł)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AF23711-5B74-7930-D9DB-F9603B983D24}"/>
              </a:ext>
            </a:extLst>
          </p:cNvPr>
          <p:cNvSpPr txBox="1"/>
          <p:nvPr/>
        </p:nvSpPr>
        <p:spPr>
          <a:xfrm>
            <a:off x="432426" y="889666"/>
            <a:ext cx="75243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Dzięki zrobotyzowanemu recyklingowi, stare twarde dyski otrzymają </a:t>
            </a:r>
            <a:b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szansę na drugie życie jako surowiec </a:t>
            </a:r>
            <a:b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czegoś zupełnie nowego, a dane przechowywane </a:t>
            </a:r>
            <a:b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dyskach zostaną trwale usunięte.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29A25E03-9CF9-1AF1-0F52-12ACADC28759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19">
            <a:extLst>
              <a:ext uri="{FF2B5EF4-FFF2-40B4-BE49-F238E27FC236}">
                <a16:creationId xmlns:a16="http://schemas.microsoft.com/office/drawing/2014/main" xmlns="" id="{57577B4E-9DC6-50DB-9FA8-E37136BE5EF4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7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8C72E842-7188-498D-DC30-E9CFE5F12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319" y="932885"/>
            <a:ext cx="1236524" cy="165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14840246-D50B-5ECE-A3EF-048DD8FEA545}"/>
              </a:ext>
            </a:extLst>
          </p:cNvPr>
          <p:cNvSpPr txBox="1"/>
          <p:nvPr/>
        </p:nvSpPr>
        <p:spPr>
          <a:xfrm>
            <a:off x="10151056" y="2591646"/>
            <a:ext cx="2040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/>
              <a:t>dr inż. Michał Nowicki</a:t>
            </a:r>
          </a:p>
        </p:txBody>
      </p:sp>
    </p:spTree>
    <p:extLst>
      <p:ext uri="{BB962C8B-B14F-4D97-AF65-F5344CB8AC3E}">
        <p14:creationId xmlns:p14="http://schemas.microsoft.com/office/powerpoint/2010/main" val="179129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1E2608DA-EEB9-7734-2241-D729F261AE3D}"/>
              </a:ext>
            </a:extLst>
          </p:cNvPr>
          <p:cNvSpPr txBox="1"/>
          <p:nvPr/>
        </p:nvSpPr>
        <p:spPr>
          <a:xfrm>
            <a:off x="440656" y="862672"/>
            <a:ext cx="1144654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Calibri" panose="020F0502020204030204" pitchFamily="34" charset="0"/>
              </a:rPr>
              <a:t>Projekt w konkursie INFOSTRATEG </a:t>
            </a:r>
            <a:br>
              <a:rPr lang="pl-PL" sz="2000" b="1" dirty="0">
                <a:latin typeface="Calibri" panose="020F0502020204030204" pitchFamily="34" charset="0"/>
              </a:rPr>
            </a:br>
            <a:r>
              <a:rPr lang="pl-PL" sz="2000" b="1" dirty="0">
                <a:latin typeface="Calibri" panose="020F0502020204030204" pitchFamily="34" charset="0"/>
              </a:rPr>
              <a:t>pt.</a:t>
            </a:r>
            <a:r>
              <a:rPr lang="pl-PL" sz="2000" b="1" i="0" u="none" strike="noStrike" baseline="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„Metrologiczna Platforma Wolumetrii w Tomografii Komputerowej”</a:t>
            </a:r>
          </a:p>
          <a:p>
            <a:r>
              <a:rPr 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Decyzja o finansowaniu</a:t>
            </a:r>
          </a:p>
          <a:p>
            <a:endParaRPr lang="pl-PL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Lider: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OPI PIB -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Ośrodek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Przetwarzania Informacji - Państwowy Instytut Badawczy</a:t>
            </a:r>
          </a:p>
          <a:p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Konsorcjanci: </a:t>
            </a:r>
          </a:p>
          <a:p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Wydział Mechatroniki Politechniki Warszawskiej, ITA Sp. z o.o.</a:t>
            </a:r>
          </a:p>
          <a:p>
            <a:endParaRPr lang="pl-PL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Dofinansowanie </a:t>
            </a:r>
            <a:r>
              <a:rPr lang="pl-PL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NCBiR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 projektu: 5 815 156,60 zł, </a:t>
            </a:r>
          </a:p>
          <a:p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w tym 1 900 000,00 zł Politechnika Warszawska 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Opracowanie zaawansowanej metrologicznej platformy </a:t>
            </a:r>
            <a:b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do analizy wolumetrycznej w tomografii komputerowej. </a:t>
            </a: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Rezultat projektu w formie aplikacji webowej </a:t>
            </a:r>
            <a:b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oferuje łatwą interakcję i dostęp do wyników, </a:t>
            </a:r>
            <a:b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dostosowując się do potrzeb branż przemysłowych </a:t>
            </a:r>
            <a:b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i gwarantując dokładność, szybkość oraz niezawodność </a:t>
            </a:r>
            <a:b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w analizie wolumetrycznej.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776B770-B4E9-F973-BDDF-28835FCF4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966" y="3941379"/>
            <a:ext cx="3954998" cy="2861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CFA2773-C624-2341-EF73-E82F91E24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286" y="3112272"/>
            <a:ext cx="1555756" cy="1808584"/>
          </a:xfrm>
          <a:prstGeom prst="rect">
            <a:avLst/>
          </a:prstGeom>
        </p:spPr>
      </p:pic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97139B11-BA12-205A-8F04-5C11AF2196CE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19">
            <a:extLst>
              <a:ext uri="{FF2B5EF4-FFF2-40B4-BE49-F238E27FC236}">
                <a16:creationId xmlns:a16="http://schemas.microsoft.com/office/drawing/2014/main" xmlns="" id="{3F0D8578-A210-7861-0A79-8B9D3307E98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7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8A8F770C-75B2-B0A4-6322-8EFDF65509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80190" y="942975"/>
            <a:ext cx="13049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9473307" y="2690848"/>
            <a:ext cx="2718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prof. </a:t>
            </a:r>
            <a:r>
              <a:rPr lang="en-US" sz="1400" dirty="0" err="1"/>
              <a:t>dr</a:t>
            </a:r>
            <a:r>
              <a:rPr lang="en-US" sz="1400" dirty="0"/>
              <a:t> hab. </a:t>
            </a:r>
            <a:r>
              <a:rPr lang="en-US" sz="1400" dirty="0" err="1"/>
              <a:t>inż</a:t>
            </a:r>
            <a:r>
              <a:rPr lang="en-US" sz="1400" dirty="0"/>
              <a:t>. </a:t>
            </a:r>
            <a:r>
              <a:rPr lang="pl-PL" sz="1400" dirty="0"/>
              <a:t>Adam Woźniak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428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160000" y="776160"/>
            <a:ext cx="306144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400" b="1" strike="noStrike" spc="-1" dirty="0">
                <a:latin typeface="Calibri"/>
                <a:ea typeface="DejaVu Sans"/>
              </a:rPr>
              <a:t>Proof of </a:t>
            </a:r>
            <a:r>
              <a:rPr lang="pl-PL" sz="2400" b="1" strike="noStrike" spc="-1" dirty="0" err="1">
                <a:latin typeface="Calibri"/>
                <a:ea typeface="DejaVu Sans"/>
              </a:rPr>
              <a:t>Concept</a:t>
            </a:r>
            <a:r>
              <a:rPr lang="pl-PL" sz="2400" b="1" strike="noStrike" spc="-1" dirty="0">
                <a:latin typeface="Calibri"/>
                <a:ea typeface="DejaVu Sans"/>
              </a:rPr>
              <a:t> FENG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8946165" y="2645915"/>
            <a:ext cx="3003364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400" b="0" strike="noStrike" spc="-1" dirty="0">
                <a:latin typeface="Bahnschrift"/>
                <a:ea typeface="DejaVu Sans"/>
              </a:rPr>
              <a:t>dr hab. inż. Marcin Słoma, prof. PW</a:t>
            </a:r>
            <a:endParaRPr lang="pl-PL" sz="1400" b="0" strike="noStrike" spc="-1" dirty="0">
              <a:latin typeface="Arial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2124000" y="1232280"/>
            <a:ext cx="6479640" cy="149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600" b="0" i="1" strike="noStrike" spc="-1" dirty="0">
                <a:latin typeface="Calibri"/>
                <a:ea typeface="Times New Roman"/>
              </a:rPr>
              <a:t>3D drukowane systemy pozyskiwania energii odpadowej ze smogu elektromagnetycznego</a:t>
            </a:r>
            <a:endParaRPr lang="pl-PL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000" b="0" i="1" strike="noStrike" spc="-1" dirty="0">
                <a:solidFill>
                  <a:srgbClr val="C00000"/>
                </a:solidFill>
                <a:latin typeface="Calibri"/>
                <a:ea typeface="Times New Roman"/>
              </a:rPr>
              <a:t>Decyzja o finansowaniu</a:t>
            </a:r>
            <a:endParaRPr lang="pl-PL" sz="2000" b="0" strike="noStrike" spc="-1" dirty="0">
              <a:solidFill>
                <a:srgbClr val="C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000" b="0" strike="noStrike" spc="-1" dirty="0"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5159556" y="2458857"/>
            <a:ext cx="2258640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l-PL" sz="2200" b="0" strike="noStrike" spc="-1" dirty="0">
                <a:latin typeface="Calibri"/>
                <a:ea typeface="DejaVu Sans"/>
              </a:rPr>
              <a:t>Budżet: 700 000</a:t>
            </a:r>
            <a:r>
              <a:rPr lang="en-US" sz="2200" b="0" strike="noStrike" spc="-1" dirty="0">
                <a:latin typeface="Calibri"/>
                <a:ea typeface="DejaVu Sans"/>
              </a:rPr>
              <a:t> </a:t>
            </a:r>
            <a:r>
              <a:rPr lang="en-US" sz="2200" b="0" strike="noStrike" spc="-1" dirty="0" err="1">
                <a:latin typeface="Calibri"/>
                <a:ea typeface="DejaVu Sans"/>
              </a:rPr>
              <a:t>zł</a:t>
            </a:r>
            <a:endParaRPr lang="pl-PL" sz="2200" b="0" strike="noStrike" spc="-1" dirty="0">
              <a:latin typeface="Arial"/>
            </a:endParaRPr>
          </a:p>
        </p:txBody>
      </p:sp>
      <p:sp>
        <p:nvSpPr>
          <p:cNvPr id="115" name="CustomShape 5"/>
          <p:cNvSpPr/>
          <p:nvPr/>
        </p:nvSpPr>
        <p:spPr>
          <a:xfrm>
            <a:off x="3453551" y="3403620"/>
            <a:ext cx="8639640" cy="27685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36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l-PL" sz="2200" b="0" strike="noStrike" spc="-1" dirty="0">
                <a:latin typeface="Calibri"/>
                <a:ea typeface="Times New Roman"/>
              </a:rPr>
              <a:t>Zastosowanie opatentowanych kompozytów przewodzących dostosowanych do druku 3D techniką FDM do wytwarzania anten i układów pozyskiwania energii odpadowej z fal radiowych (</a:t>
            </a:r>
            <a:r>
              <a:rPr lang="pl-PL" sz="2200" b="0" i="1" strike="noStrike" spc="-1" dirty="0">
                <a:latin typeface="Calibri"/>
                <a:ea typeface="Times New Roman"/>
              </a:rPr>
              <a:t>RFEH</a:t>
            </a:r>
            <a:r>
              <a:rPr lang="pl-PL" sz="2200" b="0" strike="noStrike" spc="-1" dirty="0">
                <a:latin typeface="Calibri"/>
                <a:ea typeface="Times New Roman"/>
              </a:rPr>
              <a:t>)</a:t>
            </a:r>
            <a:endParaRPr lang="pl-PL" sz="22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l-PL" sz="2200" b="0" strike="noStrike" spc="-1" dirty="0">
                <a:latin typeface="Calibri"/>
                <a:ea typeface="Times New Roman"/>
              </a:rPr>
              <a:t>Wytwarzanie oraz integracja układów pozyskiwania energii </a:t>
            </a:r>
            <a:br>
              <a:rPr lang="pl-PL" sz="2200" b="0" strike="noStrike" spc="-1" dirty="0">
                <a:latin typeface="Calibri"/>
                <a:ea typeface="Times New Roman"/>
              </a:rPr>
            </a:br>
            <a:r>
              <a:rPr lang="pl-PL" sz="2200" b="0" strike="noStrike" spc="-1" dirty="0">
                <a:latin typeface="Calibri"/>
                <a:ea typeface="Times New Roman"/>
              </a:rPr>
              <a:t>z elementami konstrukcyjnymi tworząc systemy elektroniki strukturalnej</a:t>
            </a:r>
            <a:endParaRPr lang="pl-PL" sz="22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pl-PL" sz="2200" b="0" strike="noStrike" spc="-1" dirty="0">
                <a:latin typeface="Calibri"/>
                <a:ea typeface="Times New Roman"/>
              </a:rPr>
              <a:t>We współpracy z partnerem przemysłowym</a:t>
            </a:r>
            <a:endParaRPr lang="pl-PL" sz="2200" b="0" strike="noStrike" spc="-1" dirty="0">
              <a:latin typeface="Arial"/>
            </a:endParaRPr>
          </a:p>
        </p:txBody>
      </p:sp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219600" y="911160"/>
            <a:ext cx="1904400" cy="14598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11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659928" y="911159"/>
            <a:ext cx="1627393" cy="1645773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11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171694" y="5992560"/>
            <a:ext cx="2552306" cy="429407"/>
          </a:xfrm>
          <a:prstGeom prst="rect">
            <a:avLst/>
          </a:prstGeom>
          <a:ln w="0">
            <a:noFill/>
          </a:ln>
        </p:spPr>
      </p:pic>
      <p:pic>
        <p:nvPicPr>
          <p:cNvPr id="119" name="Picture 11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8000" y="3220920"/>
            <a:ext cx="2771640" cy="2771640"/>
          </a:xfrm>
          <a:prstGeom prst="rect">
            <a:avLst/>
          </a:prstGeom>
          <a:ln w="0">
            <a:noFill/>
          </a:ln>
        </p:spPr>
      </p:pic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B9E63895-C853-5B52-2E29-6B90A7DCBA73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19">
            <a:extLst>
              <a:ext uri="{FF2B5EF4-FFF2-40B4-BE49-F238E27FC236}">
                <a16:creationId xmlns:a16="http://schemas.microsoft.com/office/drawing/2014/main" xmlns="" id="{60419E16-ECCB-FB6A-00C5-93A319B07764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4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C220EEFD-DF08-AFC2-955A-FEF6542D6B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4533" y="4405313"/>
            <a:ext cx="57150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65667" y="1566330"/>
            <a:ext cx="1023523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libri" panose="020F0502020204030204" pitchFamily="34" charset="0"/>
              </a:rPr>
              <a:t>Przyszłość jest niepewna, a w ostatnich latach wydarzenia na świecie </a:t>
            </a:r>
            <a:br>
              <a:rPr lang="pl-PL" sz="2800" dirty="0">
                <a:latin typeface="Calibri" panose="020F0502020204030204" pitchFamily="34" charset="0"/>
              </a:rPr>
            </a:br>
            <a:r>
              <a:rPr lang="pl-PL" sz="2800" dirty="0">
                <a:latin typeface="Calibri" panose="020F0502020204030204" pitchFamily="34" charset="0"/>
              </a:rPr>
              <a:t>przeszły nasze wyobrażenia.</a:t>
            </a:r>
          </a:p>
          <a:p>
            <a:endParaRPr lang="pl-PL" sz="2800" dirty="0">
              <a:latin typeface="Calibri" panose="020F0502020204030204" pitchFamily="34" charset="0"/>
            </a:endParaRPr>
          </a:p>
          <a:p>
            <a:r>
              <a:rPr lang="pl-PL" sz="2800" dirty="0">
                <a:latin typeface="Calibri" panose="020F0502020204030204" pitchFamily="34" charset="0"/>
              </a:rPr>
              <a:t>Zmianom sprostamy poprzez:</a:t>
            </a:r>
          </a:p>
          <a:p>
            <a:r>
              <a:rPr lang="pl-PL" sz="2800" dirty="0">
                <a:latin typeface="Calibri" panose="020F0502020204030204" pitchFamily="34" charset="0"/>
              </a:rPr>
              <a:t>doświadczenie, współpracę, elastyczne podejście </a:t>
            </a:r>
            <a:br>
              <a:rPr lang="pl-PL" sz="2800" dirty="0">
                <a:latin typeface="Calibri" panose="020F0502020204030204" pitchFamily="34" charset="0"/>
              </a:rPr>
            </a:br>
            <a:r>
              <a:rPr lang="pl-PL" sz="2800" dirty="0">
                <a:latin typeface="Calibri" panose="020F0502020204030204" pitchFamily="34" charset="0"/>
              </a:rPr>
              <a:t>i otwartość na nowe wyzwania.</a:t>
            </a:r>
          </a:p>
          <a:p>
            <a:endParaRPr lang="pl-PL" sz="2800" dirty="0">
              <a:latin typeface="Calibri" panose="020F0502020204030204" pitchFamily="34" charset="0"/>
            </a:endParaRPr>
          </a:p>
          <a:p>
            <a:r>
              <a:rPr lang="pl-PL" sz="2800" dirty="0">
                <a:latin typeface="Calibri" panose="020F0502020204030204" pitchFamily="34" charset="0"/>
              </a:rPr>
              <a:t> 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xmlns="" id="{8DDD10F0-82D5-0BED-8AE8-E7C1F03305BA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19">
            <a:extLst>
              <a:ext uri="{FF2B5EF4-FFF2-40B4-BE49-F238E27FC236}">
                <a16:creationId xmlns:a16="http://schemas.microsoft.com/office/drawing/2014/main" xmlns="" id="{CCA8C92A-0F02-B4D8-271F-CFF3DF4976DF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 Metrologii i Inżynierii Biomedycznej </a:t>
            </a:r>
          </a:p>
        </p:txBody>
      </p:sp>
      <p:pic>
        <p:nvPicPr>
          <p:cNvPr id="5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13964E13-C892-A79C-B523-0A8CDC110A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3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0CBC331D-8069-B1C8-0B2C-BC64036C1009}"/>
              </a:ext>
            </a:extLst>
          </p:cNvPr>
          <p:cNvSpPr txBox="1"/>
          <p:nvPr/>
        </p:nvSpPr>
        <p:spPr>
          <a:xfrm>
            <a:off x="6195330" y="2083090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Dziękuję Państwu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za uwagę</a:t>
            </a:r>
          </a:p>
        </p:txBody>
      </p:sp>
      <p:pic>
        <p:nvPicPr>
          <p:cNvPr id="2" name="Obraz 1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xmlns="" id="{09329A86-0A8A-B356-3B48-883ADD75A0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331" y="0"/>
            <a:ext cx="6816237" cy="687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8812133-567b-453f-8b78-53feacc6c9fa">
      <UserInfo>
        <DisplayName>Szewczyk Roman</DisplayName>
        <AccountId>3455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BFD26B-195B-4D9D-83F8-EF9EF218BBFC}">
  <ds:schemaRefs>
    <ds:schemaRef ds:uri="http://purl.org/dc/elements/1.1/"/>
    <ds:schemaRef ds:uri="http://schemas.microsoft.com/office/2006/metadata/properties"/>
    <ds:schemaRef ds:uri="http://purl.org/dc/terms/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D948F50-14C5-40E6-88D1-329BE8C4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</TotalTime>
  <Words>490</Words>
  <Application>Microsoft Office PowerPoint</Application>
  <PresentationFormat>Niestandardowy</PresentationFormat>
  <Paragraphs>133</Paragraphs>
  <Slides>14</Slides>
  <Notes>1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6" baseType="lpstr">
      <vt:lpstr>1_Motyw pakietu Office</vt:lpstr>
      <vt:lpstr>Obraz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RSzewczyk</cp:lastModifiedBy>
  <cp:revision>9</cp:revision>
  <dcterms:created xsi:type="dcterms:W3CDTF">2023-03-17T09:04:36Z</dcterms:created>
  <dcterms:modified xsi:type="dcterms:W3CDTF">2024-05-19T11:18:32Z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