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4"/>
  </p:notesMasterIdLst>
  <p:sldIdLst>
    <p:sldId id="256" r:id="rId5"/>
    <p:sldId id="262" r:id="rId6"/>
    <p:sldId id="265" r:id="rId7"/>
    <p:sldId id="267" r:id="rId8"/>
    <p:sldId id="268" r:id="rId9"/>
    <p:sldId id="269" r:id="rId10"/>
    <p:sldId id="270" r:id="rId11"/>
    <p:sldId id="264" r:id="rId12"/>
    <p:sldId id="258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49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959A4D-5A3D-4B34-8673-7B45535EC6A5}" v="6" dt="2024-05-17T03:26:11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04" autoAdjust="0"/>
    <p:restoredTop sz="93525" autoAdjust="0"/>
  </p:normalViewPr>
  <p:slideViewPr>
    <p:cSldViewPr snapToGrid="0">
      <p:cViewPr varScale="1">
        <p:scale>
          <a:sx n="109" d="100"/>
          <a:sy n="109" d="100"/>
        </p:scale>
        <p:origin x="270" y="114"/>
      </p:cViewPr>
      <p:guideLst>
        <p:guide pos="154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zudarek Maciej" userId="S::maciej.szudarek@pw.edu.pl::f1b09cd2-1b3f-4041-bf31-118a8998cc30" providerId="AD" clId="Web-{EA959A4D-5A3D-4B34-8673-7B45535EC6A5}"/>
    <pc:docChg chg="modSld">
      <pc:chgData name="Szudarek Maciej" userId="S::maciej.szudarek@pw.edu.pl::f1b09cd2-1b3f-4041-bf31-118a8998cc30" providerId="AD" clId="Web-{EA959A4D-5A3D-4B34-8673-7B45535EC6A5}" dt="2024-05-17T03:26:11.471" v="5"/>
      <pc:docMkLst>
        <pc:docMk/>
      </pc:docMkLst>
      <pc:sldChg chg="modTransition">
        <pc:chgData name="Szudarek Maciej" userId="S::maciej.szudarek@pw.edu.pl::f1b09cd2-1b3f-4041-bf31-118a8998cc30" providerId="AD" clId="Web-{EA959A4D-5A3D-4B34-8673-7B45535EC6A5}" dt="2024-05-17T03:26:11.471" v="5"/>
        <pc:sldMkLst>
          <pc:docMk/>
          <pc:sldMk cId="3546692635" sldId="264"/>
        </pc:sldMkLst>
      </pc:sldChg>
      <pc:sldChg chg="modTransition">
        <pc:chgData name="Szudarek Maciej" userId="S::maciej.szudarek@pw.edu.pl::f1b09cd2-1b3f-4041-bf31-118a8998cc30" providerId="AD" clId="Web-{EA959A4D-5A3D-4B34-8673-7B45535EC6A5}" dt="2024-05-17T03:26:04.470" v="1"/>
        <pc:sldMkLst>
          <pc:docMk/>
          <pc:sldMk cId="1014513511" sldId="267"/>
        </pc:sldMkLst>
      </pc:sldChg>
      <pc:sldChg chg="modTransition">
        <pc:chgData name="Szudarek Maciej" userId="S::maciej.szudarek@pw.edu.pl::f1b09cd2-1b3f-4041-bf31-118a8998cc30" providerId="AD" clId="Web-{EA959A4D-5A3D-4B34-8673-7B45535EC6A5}" dt="2024-05-17T03:26:05.142" v="2"/>
        <pc:sldMkLst>
          <pc:docMk/>
          <pc:sldMk cId="3793885488" sldId="268"/>
        </pc:sldMkLst>
      </pc:sldChg>
      <pc:sldChg chg="modTransition">
        <pc:chgData name="Szudarek Maciej" userId="S::maciej.szudarek@pw.edu.pl::f1b09cd2-1b3f-4041-bf31-118a8998cc30" providerId="AD" clId="Web-{EA959A4D-5A3D-4B34-8673-7B45535EC6A5}" dt="2024-05-17T03:26:05.814" v="3"/>
        <pc:sldMkLst>
          <pc:docMk/>
          <pc:sldMk cId="376653722" sldId="269"/>
        </pc:sldMkLst>
      </pc:sldChg>
      <pc:sldChg chg="modTransition">
        <pc:chgData name="Szudarek Maciej" userId="S::maciej.szudarek@pw.edu.pl::f1b09cd2-1b3f-4041-bf31-118a8998cc30" providerId="AD" clId="Web-{EA959A4D-5A3D-4B34-8673-7B45535EC6A5}" dt="2024-05-17T03:26:08.158" v="4"/>
        <pc:sldMkLst>
          <pc:docMk/>
          <pc:sldMk cId="1797298610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6983A-1540-47E6-9DE9-60A741904545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3BB9D-89FD-4151-BC5A-EE78C39C6C5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3238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2578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030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5617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075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6135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Metrologia przepływów</a:t>
            </a:r>
          </a:p>
          <a:p>
            <a:r>
              <a:rPr lang="pl-PL"/>
              <a:t>	Zastosowanie przepływomierzy z oscylatorem mechanicznym do pomiaru przepływu LNG</a:t>
            </a:r>
          </a:p>
          <a:p>
            <a:r>
              <a:rPr lang="pl-PL"/>
              <a:t>	Właściwości dynamiczne rotametrów</a:t>
            </a:r>
          </a:p>
          <a:p>
            <a:r>
              <a:rPr lang="pl-PL"/>
              <a:t>	</a:t>
            </a:r>
          </a:p>
          <a:p>
            <a:r>
              <a:rPr lang="pl-PL"/>
              <a:t>Inżynieria procesowa i wymiana ciepła</a:t>
            </a:r>
          </a:p>
          <a:p>
            <a:r>
              <a:rPr lang="pl-PL"/>
              <a:t>	Modelowanie mieszalników</a:t>
            </a:r>
          </a:p>
          <a:p>
            <a:r>
              <a:rPr lang="pl-PL"/>
              <a:t>	Modelowanie i optymalizacja wymienników ciepła (lamelowe, adsorpcyjne)</a:t>
            </a:r>
          </a:p>
          <a:p>
            <a:endParaRPr lang="pl-PL"/>
          </a:p>
          <a:p>
            <a:r>
              <a:rPr lang="pl-PL"/>
              <a:t>Inżynieria biomedyczna</a:t>
            </a:r>
          </a:p>
          <a:p>
            <a:r>
              <a:rPr lang="pl-PL"/>
              <a:t>	Modelowanie sprężarki respiratora</a:t>
            </a:r>
          </a:p>
          <a:p>
            <a:r>
              <a:rPr lang="pl-PL"/>
              <a:t>	Analiza propagacji kaszlnięcia</a:t>
            </a:r>
          </a:p>
          <a:p>
            <a:r>
              <a:rPr lang="pl-PL"/>
              <a:t>	Adamowe tętnice</a:t>
            </a:r>
          </a:p>
          <a:p>
            <a:endParaRPr lang="pl-PL"/>
          </a:p>
          <a:p>
            <a:r>
              <a:rPr lang="pl-PL"/>
              <a:t>Aerodynamika pojazdów</a:t>
            </a:r>
          </a:p>
          <a:p>
            <a:r>
              <a:rPr lang="pl-PL"/>
              <a:t>	Weryfikacja różnych koncepcji poprawiających osiągi i bezpieczeństwo</a:t>
            </a:r>
          </a:p>
          <a:p>
            <a:r>
              <a:rPr lang="pl-PL"/>
              <a:t>	Analiza aerodynamiki motocykla sportowego</a:t>
            </a:r>
          </a:p>
          <a:p>
            <a:r>
              <a:rPr lang="pl-PL"/>
              <a:t>	Analiza wpływu wiatrów bocznych na kolejn wysokiej prędkości</a:t>
            </a:r>
          </a:p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6330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3BB9D-89FD-4151-BC5A-EE78C39C6C50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9863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.png"/><Relationship Id="rId7" Type="http://schemas.openxmlformats.org/officeDocument/2006/relationships/image" Target="../media/image2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image" Target="../media/image29.jpeg"/><Relationship Id="rId4" Type="http://schemas.openxmlformats.org/officeDocument/2006/relationships/image" Target="../media/image1.png"/><Relationship Id="rId9" Type="http://schemas.openxmlformats.org/officeDocument/2006/relationships/image" Target="../media/image2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Mechatroniki</a:t>
            </a:r>
          </a:p>
          <a:p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1" y="1561248"/>
            <a:ext cx="63574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Source Sans Pro Light" panose="020B0403030403020204" pitchFamily="34" charset="0"/>
              </a:rPr>
              <a:t>Prezentacja zespołu i-CFD</a:t>
            </a:r>
          </a:p>
          <a:p>
            <a:endParaRPr lang="pl-PL" sz="3200" b="1">
              <a:solidFill>
                <a:schemeClr val="bg1"/>
              </a:solidFill>
              <a:latin typeface="Source Sans Pro Light" panose="020B0403030403020204" pitchFamily="34" charset="0"/>
            </a:endParaRPr>
          </a:p>
          <a:p>
            <a:r>
              <a:rPr lang="pl-PL" sz="3200">
                <a:solidFill>
                  <a:schemeClr val="bg1"/>
                </a:solidFill>
                <a:latin typeface="Source Sans Pro Light" panose="020B0403030403020204" pitchFamily="34" charset="0"/>
              </a:rPr>
              <a:t>Modelowanie przepływów </a:t>
            </a:r>
            <a:br>
              <a:rPr lang="pl-PL" sz="3200">
                <a:solidFill>
                  <a:schemeClr val="bg1"/>
                </a:solidFill>
                <a:latin typeface="Source Sans Pro Light" panose="020B0403030403020204" pitchFamily="34" charset="0"/>
              </a:rPr>
            </a:br>
            <a:r>
              <a:rPr lang="pl-PL" sz="3200">
                <a:solidFill>
                  <a:schemeClr val="bg1"/>
                </a:solidFill>
                <a:latin typeface="Source Sans Pro Light" panose="020B0403030403020204" pitchFamily="34" charset="0"/>
              </a:rPr>
              <a:t>z zastosowaniem metod numerycznych</a:t>
            </a:r>
            <a:endParaRPr lang="pl-PL" sz="32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4991371" y="4317414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>
                <a:solidFill>
                  <a:schemeClr val="bg1"/>
                </a:solidFill>
                <a:latin typeface="Source Sans Pro Light" panose="020B0403030403020204" pitchFamily="34" charset="0"/>
              </a:rPr>
              <a:t>dr </a:t>
            </a:r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inż</a:t>
            </a:r>
            <a:r>
              <a:rPr lang="pl-PL">
                <a:solidFill>
                  <a:schemeClr val="bg1"/>
                </a:solidFill>
                <a:latin typeface="Source Sans Pro Light" panose="020B0403030403020204" pitchFamily="34" charset="0"/>
              </a:rPr>
              <a:t>. Maciej Szudarek</a:t>
            </a:r>
            <a:br>
              <a:rPr lang="pl-PL">
                <a:solidFill>
                  <a:schemeClr val="bg1"/>
                </a:solidFill>
                <a:latin typeface="Source Sans Pro Light" panose="020B0403030403020204" pitchFamily="34" charset="0"/>
              </a:rPr>
            </a:br>
            <a:r>
              <a:rPr lang="pl-PL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</a:t>
            </a:r>
            <a:endParaRPr lang="pl-PL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590706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  <a:latin typeface="Source Sans Pro Light" panose="020B0403030403020204" pitchFamily="34" charset="0"/>
              </a:rPr>
              <a:t>21.05.2024 r.</a:t>
            </a:r>
            <a:endParaRPr lang="pl-PL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4" name="Obraz 3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136669B-BC9B-F1E9-4B47-B61F9D11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68" y="849180"/>
            <a:ext cx="3760152" cy="3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bg1"/>
                </a:solidFill>
                <a:latin typeface="Source Sans Pro Light" panose="020B0403030403020204" pitchFamily="34" charset="0"/>
              </a:rPr>
              <a:t>Przedstawienie zespołu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1924EEE-5818-595F-F89C-F50D89270139}"/>
              </a:ext>
            </a:extLst>
          </p:cNvPr>
          <p:cNvSpPr txBox="1"/>
          <p:nvPr/>
        </p:nvSpPr>
        <p:spPr>
          <a:xfrm>
            <a:off x="6910597" y="1074929"/>
            <a:ext cx="3384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>
                <a:latin typeface="Bahnschrift" panose="020B0502040204020203" pitchFamily="34" charset="0"/>
              </a:rPr>
              <a:t>i-CFD </a:t>
            </a:r>
            <a:br>
              <a:rPr lang="pl-PL" sz="2000">
                <a:latin typeface="Bahnschrift" panose="020B0502040204020203" pitchFamily="34" charset="0"/>
              </a:rPr>
            </a:br>
            <a:r>
              <a:rPr lang="pl-PL" sz="2000">
                <a:latin typeface="Bahnschrift" panose="020B0502040204020203" pitchFamily="34" charset="0"/>
              </a:rPr>
              <a:t>Interdisciplinary CFD Group</a:t>
            </a:r>
            <a:endParaRPr lang="pl-PL" sz="2000"/>
          </a:p>
        </p:txBody>
      </p:sp>
      <p:sp>
        <p:nvSpPr>
          <p:cNvPr id="21" name="pole tekstowe 6">
            <a:extLst>
              <a:ext uri="{FF2B5EF4-FFF2-40B4-BE49-F238E27FC236}">
                <a16:creationId xmlns:a16="http://schemas.microsoft.com/office/drawing/2014/main" id="{C54630EB-6430-C2BD-749D-2D9575BDFB5F}"/>
              </a:ext>
            </a:extLst>
          </p:cNvPr>
          <p:cNvSpPr txBox="1"/>
          <p:nvPr/>
        </p:nvSpPr>
        <p:spPr>
          <a:xfrm>
            <a:off x="3054367" y="2107060"/>
            <a:ext cx="2824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latin typeface="Bahnschrift" panose="020B0502040204020203" pitchFamily="34" charset="0"/>
              </a:rPr>
              <a:t>dr inż.</a:t>
            </a:r>
          </a:p>
          <a:p>
            <a:r>
              <a:rPr lang="pl-PL" sz="1400">
                <a:latin typeface="Bahnschrift" panose="020B0502040204020203" pitchFamily="34" charset="0"/>
              </a:rPr>
              <a:t>Adam Piechna</a:t>
            </a:r>
          </a:p>
        </p:txBody>
      </p:sp>
      <p:sp>
        <p:nvSpPr>
          <p:cNvPr id="23" name="pole tekstowe 9">
            <a:extLst>
              <a:ext uri="{FF2B5EF4-FFF2-40B4-BE49-F238E27FC236}">
                <a16:creationId xmlns:a16="http://schemas.microsoft.com/office/drawing/2014/main" id="{AA30D374-9E51-37F8-0DBD-33B35C7A066C}"/>
              </a:ext>
            </a:extLst>
          </p:cNvPr>
          <p:cNvSpPr txBox="1"/>
          <p:nvPr/>
        </p:nvSpPr>
        <p:spPr>
          <a:xfrm>
            <a:off x="3054367" y="3317108"/>
            <a:ext cx="4570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latin typeface="Bahnschrift" panose="020B0502040204020203" pitchFamily="34" charset="0"/>
              </a:rPr>
              <a:t>dr inż.</a:t>
            </a:r>
          </a:p>
          <a:p>
            <a:r>
              <a:rPr lang="pl-PL" sz="1400">
                <a:latin typeface="Bahnschrift" panose="020B0502040204020203" pitchFamily="34" charset="0"/>
              </a:rPr>
              <a:t>Maciej Szudarek</a:t>
            </a:r>
          </a:p>
        </p:txBody>
      </p:sp>
      <p:sp>
        <p:nvSpPr>
          <p:cNvPr id="25" name="pole tekstowe 15">
            <a:extLst>
              <a:ext uri="{FF2B5EF4-FFF2-40B4-BE49-F238E27FC236}">
                <a16:creationId xmlns:a16="http://schemas.microsoft.com/office/drawing/2014/main" id="{CA047B5F-CC87-209C-5A80-A2533A0284E1}"/>
              </a:ext>
            </a:extLst>
          </p:cNvPr>
          <p:cNvSpPr txBox="1"/>
          <p:nvPr/>
        </p:nvSpPr>
        <p:spPr>
          <a:xfrm>
            <a:off x="3089737" y="4527156"/>
            <a:ext cx="22693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latin typeface="Bahnschrift" panose="020B0502040204020203" pitchFamily="34" charset="0"/>
              </a:rPr>
              <a:t>dr inż.</a:t>
            </a:r>
          </a:p>
          <a:p>
            <a:r>
              <a:rPr lang="pl-PL" sz="1400" dirty="0">
                <a:latin typeface="Bahnschrift" panose="020B0502040204020203" pitchFamily="34" charset="0"/>
              </a:rPr>
              <a:t>Konrad Kamieniecki</a:t>
            </a:r>
          </a:p>
        </p:txBody>
      </p:sp>
      <p:sp>
        <p:nvSpPr>
          <p:cNvPr id="27" name="pole tekstowe 20">
            <a:extLst>
              <a:ext uri="{FF2B5EF4-FFF2-40B4-BE49-F238E27FC236}">
                <a16:creationId xmlns:a16="http://schemas.microsoft.com/office/drawing/2014/main" id="{170AB2EE-D133-5105-9923-3BF310300ED4}"/>
              </a:ext>
            </a:extLst>
          </p:cNvPr>
          <p:cNvSpPr txBox="1"/>
          <p:nvPr/>
        </p:nvSpPr>
        <p:spPr>
          <a:xfrm>
            <a:off x="3089736" y="5728564"/>
            <a:ext cx="20472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>
                <a:latin typeface="Bahnschrift" panose="020B0502040204020203" pitchFamily="34" charset="0"/>
              </a:rPr>
              <a:t>mgr inż</a:t>
            </a:r>
            <a:r>
              <a:rPr lang="pl-PL" sz="1400" dirty="0">
                <a:latin typeface="Bahnschrift" panose="020B0502040204020203" pitchFamily="34" charset="0"/>
              </a:rPr>
              <a:t>.</a:t>
            </a:r>
          </a:p>
          <a:p>
            <a:r>
              <a:rPr lang="pl-PL" sz="1400" dirty="0">
                <a:latin typeface="Bahnschrift" panose="020B0502040204020203" pitchFamily="34" charset="0"/>
              </a:rPr>
              <a:t>Krzysztof Wiński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15B6AB7-A5BD-6EF7-FFE9-BEED82A8B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484" y="5530686"/>
            <a:ext cx="877428" cy="91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3A0A3E3-4037-6BA7-D55A-64747C29C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484" y="4309036"/>
            <a:ext cx="877429" cy="91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4C3602E-F23B-AC1A-9F88-04657C74C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031" y="1945313"/>
            <a:ext cx="877299" cy="91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A person in a suit leaning on a railing&#10;&#10;Description automatically generated">
            <a:extLst>
              <a:ext uri="{FF2B5EF4-FFF2-40B4-BE49-F238E27FC236}">
                <a16:creationId xmlns:a16="http://schemas.microsoft.com/office/drawing/2014/main" id="{BED93655-0C34-FBF1-5839-3E0682FC0D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51" t="5750" r="36882" b="61553"/>
          <a:stretch/>
        </p:blipFill>
        <p:spPr>
          <a:xfrm>
            <a:off x="2137614" y="3151209"/>
            <a:ext cx="877299" cy="855019"/>
          </a:xfrm>
          <a:prstGeom prst="ellipse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5295A57-3FBD-B601-D90B-D2D1C42FF796}"/>
              </a:ext>
            </a:extLst>
          </p:cNvPr>
          <p:cNvSpPr txBox="1"/>
          <p:nvPr/>
        </p:nvSpPr>
        <p:spPr>
          <a:xfrm>
            <a:off x="7112147" y="2144392"/>
            <a:ext cx="2981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0" i="0" u="none" strike="noStrike">
                <a:solidFill>
                  <a:srgbClr val="595959"/>
                </a:solidFill>
                <a:effectLst/>
                <a:latin typeface="Bahnschrift" panose="020B0502040204020203" pitchFamily="34" charset="0"/>
              </a:rPr>
              <a:t>Inżynieria biomedyczna</a:t>
            </a:r>
            <a:endParaRPr lang="pl-PL">
              <a:latin typeface="Bahnschrift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87135F9-CE72-84BD-4ABC-CA350F949181}"/>
              </a:ext>
            </a:extLst>
          </p:cNvPr>
          <p:cNvSpPr txBox="1"/>
          <p:nvPr/>
        </p:nvSpPr>
        <p:spPr>
          <a:xfrm>
            <a:off x="7112147" y="3367397"/>
            <a:ext cx="2981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0" i="0" u="none" strike="noStrike">
                <a:solidFill>
                  <a:srgbClr val="595959"/>
                </a:solidFill>
                <a:effectLst/>
                <a:latin typeface="Bahnschrift" panose="020B0502040204020203" pitchFamily="34" charset="0"/>
              </a:rPr>
              <a:t>Metrologia przepływów</a:t>
            </a:r>
            <a:endParaRPr lang="pl-PL">
              <a:latin typeface="Bahnschrift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A2929E3-570A-76C5-9ADD-73192557DBFE}"/>
              </a:ext>
            </a:extLst>
          </p:cNvPr>
          <p:cNvSpPr txBox="1"/>
          <p:nvPr/>
        </p:nvSpPr>
        <p:spPr>
          <a:xfrm>
            <a:off x="7112147" y="4448111"/>
            <a:ext cx="29818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0" i="0" u="none" strike="noStrike">
                <a:solidFill>
                  <a:srgbClr val="595959"/>
                </a:solidFill>
                <a:effectLst/>
                <a:latin typeface="Bahnschrift" panose="020B0502040204020203" pitchFamily="34" charset="0"/>
              </a:rPr>
              <a:t>Zagadnienia sprzężone przepływowo-mechaniczne</a:t>
            </a:r>
            <a:endParaRPr lang="pl-PL">
              <a:latin typeface="Bahnschrift" panose="020B05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AD550C-6A6E-5687-E1BA-BE991C0606F4}"/>
              </a:ext>
            </a:extLst>
          </p:cNvPr>
          <p:cNvSpPr txBox="1"/>
          <p:nvPr/>
        </p:nvSpPr>
        <p:spPr>
          <a:xfrm>
            <a:off x="7112147" y="5869283"/>
            <a:ext cx="2981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0" i="0" u="none" strike="noStrike">
                <a:solidFill>
                  <a:srgbClr val="595959"/>
                </a:solidFill>
                <a:effectLst/>
                <a:latin typeface="Bahnschrift" panose="020B0502040204020203" pitchFamily="34" charset="0"/>
              </a:rPr>
              <a:t>Aerodynamika pojazdów</a:t>
            </a:r>
            <a:endParaRPr lang="pl-PL">
              <a:latin typeface="Bahnschrift" panose="020B0502040204020203" pitchFamily="34" charset="0"/>
            </a:endParaRPr>
          </a:p>
        </p:txBody>
      </p:sp>
      <p:pic>
        <p:nvPicPr>
          <p:cNvPr id="1026" name="Picture 2" descr="Instytut Automatyki i Robotyki">
            <a:extLst>
              <a:ext uri="{FF2B5EF4-FFF2-40B4-BE49-F238E27FC236}">
                <a16:creationId xmlns:a16="http://schemas.microsoft.com/office/drawing/2014/main" id="{370015A5-D296-A0C2-EDB2-E29F78B4B1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3" b="25578"/>
          <a:stretch/>
        </p:blipFill>
        <p:spPr bwMode="auto">
          <a:xfrm>
            <a:off x="5658982" y="2107060"/>
            <a:ext cx="718336" cy="42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nstytut Automatyki i Robotyki">
            <a:extLst>
              <a:ext uri="{FF2B5EF4-FFF2-40B4-BE49-F238E27FC236}">
                <a16:creationId xmlns:a16="http://schemas.microsoft.com/office/drawing/2014/main" id="{028800F1-D72D-EF55-D243-D31B5E28C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982" y="5621794"/>
            <a:ext cx="718336" cy="71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rofil jednostki – Instytut Metrologii i Inżynierii Biomedycznej – Politechnika  Warszawska">
            <a:extLst>
              <a:ext uri="{FF2B5EF4-FFF2-40B4-BE49-F238E27FC236}">
                <a16:creationId xmlns:a16="http://schemas.microsoft.com/office/drawing/2014/main" id="{DC1DE038-7A47-23AB-A3C3-33B2F252B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493" y="3172216"/>
            <a:ext cx="579314" cy="73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B74205-0A71-CEEF-2CC6-67747728AA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1327" y="1043410"/>
            <a:ext cx="3504830" cy="724556"/>
          </a:xfrm>
          <a:prstGeom prst="rect">
            <a:avLst/>
          </a:prstGeom>
        </p:spPr>
      </p:pic>
      <p:pic>
        <p:nvPicPr>
          <p:cNvPr id="9" name="Picture 6" descr="Affiliation profile – The Institute of Micromechanics and Photonics –  Warsaw University of Technology">
            <a:extLst>
              <a:ext uri="{FF2B5EF4-FFF2-40B4-BE49-F238E27FC236}">
                <a16:creationId xmlns:a16="http://schemas.microsoft.com/office/drawing/2014/main" id="{4B839A38-DF2D-C5C2-EBD4-03DE516AA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205" y="4540573"/>
            <a:ext cx="1181890" cy="44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1361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3" grpId="0"/>
      <p:bldP spid="25" grpId="0"/>
      <p:bldP spid="27" grpId="0"/>
      <p:bldP spid="36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778254" y="878106"/>
            <a:ext cx="9910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Tematyka badawcza:</a:t>
            </a:r>
          </a:p>
          <a:p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Modelowanie zagadnień przepływowych z zastosowaniem metod numerycznych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bg1"/>
                </a:solidFill>
                <a:latin typeface="Source Sans Pro Light" panose="020B0403030403020204" pitchFamily="34" charset="0"/>
              </a:rPr>
              <a:t>Tematyka badawcza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pole tekstowe 31">
            <a:extLst>
              <a:ext uri="{FF2B5EF4-FFF2-40B4-BE49-F238E27FC236}">
                <a16:creationId xmlns:a16="http://schemas.microsoft.com/office/drawing/2014/main" id="{4A11E706-018E-F570-99A9-2BC820504CDD}"/>
              </a:ext>
            </a:extLst>
          </p:cNvPr>
          <p:cNvSpPr txBox="1"/>
          <p:nvPr/>
        </p:nvSpPr>
        <p:spPr>
          <a:xfrm>
            <a:off x="875790" y="5771658"/>
            <a:ext cx="8043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>
                <a:latin typeface="Bahnschrift" panose="020B0502040204020203" pitchFamily="34" charset="0"/>
              </a:rPr>
              <a:t>Współpraca:</a:t>
            </a:r>
          </a:p>
          <a:p>
            <a:r>
              <a:rPr lang="pl-PL">
                <a:latin typeface="Bahnschrift" panose="020B0502040204020203" pitchFamily="34" charset="0"/>
              </a:rPr>
              <a:t>Prof. dr hab. inż. Mateusz Turkowski (IMiIB PW)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DDD6A0-595F-C02E-92D5-D712C5D49545}"/>
              </a:ext>
            </a:extLst>
          </p:cNvPr>
          <p:cNvCxnSpPr/>
          <p:nvPr/>
        </p:nvCxnSpPr>
        <p:spPr>
          <a:xfrm>
            <a:off x="875790" y="1672368"/>
            <a:ext cx="1019454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7">
            <a:extLst>
              <a:ext uri="{FF2B5EF4-FFF2-40B4-BE49-F238E27FC236}">
                <a16:creationId xmlns:a16="http://schemas.microsoft.com/office/drawing/2014/main" id="{57234D39-41E1-D500-0F2E-B4DDDC76EB82}"/>
              </a:ext>
            </a:extLst>
          </p:cNvPr>
          <p:cNvSpPr txBox="1"/>
          <p:nvPr/>
        </p:nvSpPr>
        <p:spPr>
          <a:xfrm>
            <a:off x="778254" y="1826352"/>
            <a:ext cx="9910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007C91"/>
                </a:solidFill>
                <a:latin typeface="Bahnschrift" panose="020B0502040204020203" pitchFamily="34" charset="0"/>
              </a:rPr>
              <a:t>Metrologia przepływów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Inżynieria procesowa i wymiana ciepła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Inżynieria biomedyczna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Aerodynamika pojazdów</a:t>
            </a:r>
          </a:p>
        </p:txBody>
      </p:sp>
      <p:pic>
        <p:nvPicPr>
          <p:cNvPr id="12" name="wizualizacja VX">
            <a:hlinkClick r:id="" action="ppaction://media"/>
            <a:extLst>
              <a:ext uri="{FF2B5EF4-FFF2-40B4-BE49-F238E27FC236}">
                <a16:creationId xmlns:a16="http://schemas.microsoft.com/office/drawing/2014/main" id="{3246CAAB-3F4A-0F7A-67E1-95FD84B7DE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9283" y="3215751"/>
            <a:ext cx="3324752" cy="20358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1B3929-AC19-0BC4-DCA9-3886853A8A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04" t="3344" r="36884" b="63409"/>
          <a:stretch/>
        </p:blipFill>
        <p:spPr>
          <a:xfrm>
            <a:off x="7863840" y="2250831"/>
            <a:ext cx="2825370" cy="282248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5" name="pole tekstowe 7">
            <a:extLst>
              <a:ext uri="{FF2B5EF4-FFF2-40B4-BE49-F238E27FC236}">
                <a16:creationId xmlns:a16="http://schemas.microsoft.com/office/drawing/2014/main" id="{81FE5F57-C082-D950-4DE3-78CF9F09E0E9}"/>
              </a:ext>
            </a:extLst>
          </p:cNvPr>
          <p:cNvSpPr txBox="1"/>
          <p:nvPr/>
        </p:nvSpPr>
        <p:spPr>
          <a:xfrm>
            <a:off x="426561" y="5317552"/>
            <a:ext cx="6663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Modelowanie przepływomierzy z oscylatorem mechanicznym</a:t>
            </a:r>
          </a:p>
        </p:txBody>
      </p:sp>
      <p:sp>
        <p:nvSpPr>
          <p:cNvPr id="16" name="pole tekstowe 7">
            <a:extLst>
              <a:ext uri="{FF2B5EF4-FFF2-40B4-BE49-F238E27FC236}">
                <a16:creationId xmlns:a16="http://schemas.microsoft.com/office/drawing/2014/main" id="{B7AB656D-0D78-CC8E-C6F3-491783127DFF}"/>
              </a:ext>
            </a:extLst>
          </p:cNvPr>
          <p:cNvSpPr txBox="1"/>
          <p:nvPr/>
        </p:nvSpPr>
        <p:spPr>
          <a:xfrm>
            <a:off x="6689296" y="5317552"/>
            <a:ext cx="5031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Stanowiska badawcze w Laboratorium Przepływów IMiIB </a:t>
            </a:r>
            <a:br>
              <a:rPr lang="pl-PL" sz="1600" i="1">
                <a:solidFill>
                  <a:srgbClr val="000000"/>
                </a:solidFill>
              </a:rPr>
            </a:br>
            <a:r>
              <a:rPr lang="pl-PL" sz="1600" i="1">
                <a:solidFill>
                  <a:srgbClr val="000000"/>
                </a:solidFill>
              </a:rPr>
              <a:t>— możliwość wykonania walidacji eksperymentalnej</a:t>
            </a:r>
          </a:p>
        </p:txBody>
      </p:sp>
    </p:spTree>
    <p:extLst>
      <p:ext uri="{BB962C8B-B14F-4D97-AF65-F5344CB8AC3E}">
        <p14:creationId xmlns:p14="http://schemas.microsoft.com/office/powerpoint/2010/main" val="3427110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778254" y="878106"/>
            <a:ext cx="9910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Tematyka badawcza:</a:t>
            </a:r>
          </a:p>
          <a:p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Modelowanie zagadnień przepływowych z zastosowaniem metod numerycznych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bg1"/>
                </a:solidFill>
                <a:latin typeface="Source Sans Pro Light" panose="020B0403030403020204" pitchFamily="34" charset="0"/>
              </a:rPr>
              <a:t>Tematyka badawcza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DDD6A0-595F-C02E-92D5-D712C5D49545}"/>
              </a:ext>
            </a:extLst>
          </p:cNvPr>
          <p:cNvCxnSpPr/>
          <p:nvPr/>
        </p:nvCxnSpPr>
        <p:spPr>
          <a:xfrm>
            <a:off x="875790" y="1672368"/>
            <a:ext cx="1019454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7">
            <a:extLst>
              <a:ext uri="{FF2B5EF4-FFF2-40B4-BE49-F238E27FC236}">
                <a16:creationId xmlns:a16="http://schemas.microsoft.com/office/drawing/2014/main" id="{57234D39-41E1-D500-0F2E-B4DDDC76EB82}"/>
              </a:ext>
            </a:extLst>
          </p:cNvPr>
          <p:cNvSpPr txBox="1"/>
          <p:nvPr/>
        </p:nvSpPr>
        <p:spPr>
          <a:xfrm>
            <a:off x="778254" y="1826352"/>
            <a:ext cx="9910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rgbClr val="000000"/>
                </a:solidFill>
                <a:latin typeface="Bahnschrift" panose="020B0502040204020203" pitchFamily="34" charset="0"/>
              </a:rPr>
              <a:t>Metrologia przepływów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007C91"/>
                </a:solidFill>
                <a:latin typeface="Bahnschrift" panose="020B0502040204020203" pitchFamily="34" charset="0"/>
              </a:rPr>
              <a:t>Inżynieria procesowa i wymiana ciepła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Inżynieria biomedyczna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Aerodynamika pojazdów</a:t>
            </a:r>
          </a:p>
        </p:txBody>
      </p:sp>
      <p:sp>
        <p:nvSpPr>
          <p:cNvPr id="4" name="pole tekstowe 31">
            <a:extLst>
              <a:ext uri="{FF2B5EF4-FFF2-40B4-BE49-F238E27FC236}">
                <a16:creationId xmlns:a16="http://schemas.microsoft.com/office/drawing/2014/main" id="{175ACD09-919A-5E0D-C602-E8A78436CAB7}"/>
              </a:ext>
            </a:extLst>
          </p:cNvPr>
          <p:cNvSpPr txBox="1"/>
          <p:nvPr/>
        </p:nvSpPr>
        <p:spPr>
          <a:xfrm>
            <a:off x="835428" y="5903061"/>
            <a:ext cx="8043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>
                <a:latin typeface="Bahnschrift" panose="020B0502040204020203" pitchFamily="34" charset="0"/>
              </a:rPr>
              <a:t>Współpraca:</a:t>
            </a:r>
          </a:p>
        </p:txBody>
      </p:sp>
      <p:pic>
        <p:nvPicPr>
          <p:cNvPr id="32" name="Obraz 41">
            <a:extLst>
              <a:ext uri="{FF2B5EF4-FFF2-40B4-BE49-F238E27FC236}">
                <a16:creationId xmlns:a16="http://schemas.microsoft.com/office/drawing/2014/main" id="{353641A9-9160-BE38-51EE-511684BDF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226" y="5903061"/>
            <a:ext cx="635195" cy="635195"/>
          </a:xfrm>
          <a:prstGeom prst="rect">
            <a:avLst/>
          </a:prstGeom>
        </p:spPr>
      </p:pic>
      <p:pic>
        <p:nvPicPr>
          <p:cNvPr id="29" name="Obraz 36">
            <a:extLst>
              <a:ext uri="{FF2B5EF4-FFF2-40B4-BE49-F238E27FC236}">
                <a16:creationId xmlns:a16="http://schemas.microsoft.com/office/drawing/2014/main" id="{E5E2833C-2E87-CC9F-EFE0-8B29B9D66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973" y="5935101"/>
            <a:ext cx="1793010" cy="520764"/>
          </a:xfrm>
          <a:prstGeom prst="rect">
            <a:avLst/>
          </a:prstGeom>
        </p:spPr>
      </p:pic>
      <p:sp>
        <p:nvSpPr>
          <p:cNvPr id="6" name="pole tekstowe 7">
            <a:extLst>
              <a:ext uri="{FF2B5EF4-FFF2-40B4-BE49-F238E27FC236}">
                <a16:creationId xmlns:a16="http://schemas.microsoft.com/office/drawing/2014/main" id="{2E77DA38-157F-1AC7-6FEE-47CFFF8A135F}"/>
              </a:ext>
            </a:extLst>
          </p:cNvPr>
          <p:cNvSpPr txBox="1"/>
          <p:nvPr/>
        </p:nvSpPr>
        <p:spPr>
          <a:xfrm>
            <a:off x="3361973" y="5231693"/>
            <a:ext cx="3840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Modelowanie i optymalizacja wymienników ciepła (lamelowe, adsorpcyjne)</a:t>
            </a:r>
          </a:p>
        </p:txBody>
      </p:sp>
      <p:sp>
        <p:nvSpPr>
          <p:cNvPr id="9" name="pole tekstowe 7">
            <a:extLst>
              <a:ext uri="{FF2B5EF4-FFF2-40B4-BE49-F238E27FC236}">
                <a16:creationId xmlns:a16="http://schemas.microsoft.com/office/drawing/2014/main" id="{E23FD432-6D17-8167-AC98-C12F943497B2}"/>
              </a:ext>
            </a:extLst>
          </p:cNvPr>
          <p:cNvSpPr txBox="1"/>
          <p:nvPr/>
        </p:nvSpPr>
        <p:spPr>
          <a:xfrm>
            <a:off x="8009047" y="3257262"/>
            <a:ext cx="3413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Modelowanie procesu mieszania</a:t>
            </a:r>
          </a:p>
        </p:txBody>
      </p:sp>
      <p:sp>
        <p:nvSpPr>
          <p:cNvPr id="10" name="pole tekstowe 7">
            <a:extLst>
              <a:ext uri="{FF2B5EF4-FFF2-40B4-BE49-F238E27FC236}">
                <a16:creationId xmlns:a16="http://schemas.microsoft.com/office/drawing/2014/main" id="{F01B8D15-2FA7-2389-DC8A-C07AEEDA21D2}"/>
              </a:ext>
            </a:extLst>
          </p:cNvPr>
          <p:cNvSpPr txBox="1"/>
          <p:nvPr/>
        </p:nvSpPr>
        <p:spPr>
          <a:xfrm>
            <a:off x="7948949" y="5129107"/>
            <a:ext cx="3413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Modelowanie pasywnego układu chłodzenia reaktora</a:t>
            </a:r>
          </a:p>
        </p:txBody>
      </p:sp>
      <p:pic>
        <p:nvPicPr>
          <p:cNvPr id="12" name="Obraz 38">
            <a:extLst>
              <a:ext uri="{FF2B5EF4-FFF2-40B4-BE49-F238E27FC236}">
                <a16:creationId xmlns:a16="http://schemas.microsoft.com/office/drawing/2014/main" id="{7E39F452-2F26-4C4D-F640-840CD2B37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080" y="5935101"/>
            <a:ext cx="2693507" cy="538703"/>
          </a:xfrm>
          <a:prstGeom prst="rect">
            <a:avLst/>
          </a:prstGeom>
        </p:spPr>
      </p:pic>
      <p:pic>
        <p:nvPicPr>
          <p:cNvPr id="14" name="Picture 2" descr="M.A.S. Sp. z o.o. ‹ Targi Kielce S.A.">
            <a:extLst>
              <a:ext uri="{FF2B5EF4-FFF2-40B4-BE49-F238E27FC236}">
                <a16:creationId xmlns:a16="http://schemas.microsoft.com/office/drawing/2014/main" id="{B9CE93FF-C028-9575-9CDA-D35D07341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931" y="5945228"/>
            <a:ext cx="1193119" cy="49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E0A0ED-CC1B-2245-0467-4097B74B2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385" y="3837206"/>
            <a:ext cx="2335242" cy="131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picture containing screenshot, colorfulness, graphic design, graphics&#10;&#10;Description automatically generated">
            <a:extLst>
              <a:ext uri="{FF2B5EF4-FFF2-40B4-BE49-F238E27FC236}">
                <a16:creationId xmlns:a16="http://schemas.microsoft.com/office/drawing/2014/main" id="{C9E38D50-603F-EF7D-E042-04EF3B21D68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9" t="10222" r="37417" b="3334"/>
          <a:stretch/>
        </p:blipFill>
        <p:spPr>
          <a:xfrm>
            <a:off x="4373497" y="2753334"/>
            <a:ext cx="2183823" cy="246233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A13B060-A440-D3BC-4B19-11F832744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845" y="5383636"/>
            <a:ext cx="1185129" cy="167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3DEE50C-4332-3826-3B17-A62228BCE2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9047" y="1899017"/>
            <a:ext cx="3413919" cy="131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1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778254" y="878106"/>
            <a:ext cx="9910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Tematyka badawcza:</a:t>
            </a:r>
          </a:p>
          <a:p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Modelowanie zagadnień przepływowych z zastosowaniem metod numerycznych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bg1"/>
                </a:solidFill>
                <a:latin typeface="Source Sans Pro Light" panose="020B0403030403020204" pitchFamily="34" charset="0"/>
              </a:rPr>
              <a:t>Tematyka badawcza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DDD6A0-595F-C02E-92D5-D712C5D49545}"/>
              </a:ext>
            </a:extLst>
          </p:cNvPr>
          <p:cNvCxnSpPr/>
          <p:nvPr/>
        </p:nvCxnSpPr>
        <p:spPr>
          <a:xfrm>
            <a:off x="875790" y="1672368"/>
            <a:ext cx="1019454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7">
            <a:extLst>
              <a:ext uri="{FF2B5EF4-FFF2-40B4-BE49-F238E27FC236}">
                <a16:creationId xmlns:a16="http://schemas.microsoft.com/office/drawing/2014/main" id="{57234D39-41E1-D500-0F2E-B4DDDC76EB82}"/>
              </a:ext>
            </a:extLst>
          </p:cNvPr>
          <p:cNvSpPr txBox="1"/>
          <p:nvPr/>
        </p:nvSpPr>
        <p:spPr>
          <a:xfrm>
            <a:off x="778254" y="1826352"/>
            <a:ext cx="9910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rgbClr val="000000"/>
                </a:solidFill>
                <a:latin typeface="Bahnschrift" panose="020B0502040204020203" pitchFamily="34" charset="0"/>
              </a:rPr>
              <a:t>Metrologia przepływów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rgbClr val="000000"/>
                </a:solidFill>
                <a:latin typeface="Bahnschrift" panose="020B0502040204020203" pitchFamily="34" charset="0"/>
              </a:rPr>
              <a:t>Inżynieria procesowa i wymiana ciepła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007C91"/>
                </a:solidFill>
                <a:latin typeface="Bahnschrift" panose="020B0502040204020203" pitchFamily="34" charset="0"/>
              </a:rPr>
              <a:t>Inżynieria biomedyczna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Aerodynamika pojazdów</a:t>
            </a:r>
          </a:p>
        </p:txBody>
      </p:sp>
      <p:pic>
        <p:nvPicPr>
          <p:cNvPr id="3074" name="Picture 2" descr="Warszawski Uniwersytet Medyczny – Wikipedia, wolna encyklopedia">
            <a:extLst>
              <a:ext uri="{FF2B5EF4-FFF2-40B4-BE49-F238E27FC236}">
                <a16:creationId xmlns:a16="http://schemas.microsoft.com/office/drawing/2014/main" id="{289E314F-99A1-03FE-3ADB-D4BC9D30C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097" y="5483952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7">
            <a:extLst>
              <a:ext uri="{FF2B5EF4-FFF2-40B4-BE49-F238E27FC236}">
                <a16:creationId xmlns:a16="http://schemas.microsoft.com/office/drawing/2014/main" id="{78136C2D-E35F-20E1-6628-C8D05AF38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2890" y="5356051"/>
            <a:ext cx="493396" cy="1195539"/>
          </a:xfrm>
          <a:prstGeom prst="rect">
            <a:avLst/>
          </a:prstGeom>
        </p:spPr>
      </p:pic>
      <p:sp>
        <p:nvSpPr>
          <p:cNvPr id="6" name="pole tekstowe 7">
            <a:extLst>
              <a:ext uri="{FF2B5EF4-FFF2-40B4-BE49-F238E27FC236}">
                <a16:creationId xmlns:a16="http://schemas.microsoft.com/office/drawing/2014/main" id="{50110C89-1C2B-75E3-167C-3344E691A81C}"/>
              </a:ext>
            </a:extLst>
          </p:cNvPr>
          <p:cNvSpPr txBox="1"/>
          <p:nvPr/>
        </p:nvSpPr>
        <p:spPr>
          <a:xfrm>
            <a:off x="7919032" y="4596022"/>
            <a:ext cx="164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Modelowanie sprężarki respiratora</a:t>
            </a:r>
          </a:p>
        </p:txBody>
      </p:sp>
      <p:sp>
        <p:nvSpPr>
          <p:cNvPr id="9" name="pole tekstowe 7">
            <a:extLst>
              <a:ext uri="{FF2B5EF4-FFF2-40B4-BE49-F238E27FC236}">
                <a16:creationId xmlns:a16="http://schemas.microsoft.com/office/drawing/2014/main" id="{18EBBCD9-0F9C-241C-7C85-AFEA936306CE}"/>
              </a:ext>
            </a:extLst>
          </p:cNvPr>
          <p:cNvSpPr txBox="1"/>
          <p:nvPr/>
        </p:nvSpPr>
        <p:spPr>
          <a:xfrm>
            <a:off x="9379713" y="3097763"/>
            <a:ext cx="2045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Analiza propagacji kaszlnięcia</a:t>
            </a:r>
          </a:p>
        </p:txBody>
      </p:sp>
      <p:sp>
        <p:nvSpPr>
          <p:cNvPr id="10" name="pole tekstowe 7">
            <a:extLst>
              <a:ext uri="{FF2B5EF4-FFF2-40B4-BE49-F238E27FC236}">
                <a16:creationId xmlns:a16="http://schemas.microsoft.com/office/drawing/2014/main" id="{B9AB69E4-D801-B974-4F47-D673FB598C03}"/>
              </a:ext>
            </a:extLst>
          </p:cNvPr>
          <p:cNvSpPr txBox="1"/>
          <p:nvPr/>
        </p:nvSpPr>
        <p:spPr>
          <a:xfrm>
            <a:off x="1591327" y="5006913"/>
            <a:ext cx="3531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Modelowanie przepływu krwi w aorcie</a:t>
            </a:r>
          </a:p>
        </p:txBody>
      </p:sp>
      <p:pic>
        <p:nvPicPr>
          <p:cNvPr id="12" name="Picture 2" descr="C:\Users\Adam\aorta_v1_0run1jrpo57.jpg">
            <a:extLst>
              <a:ext uri="{FF2B5EF4-FFF2-40B4-BE49-F238E27FC236}">
                <a16:creationId xmlns:a16="http://schemas.microsoft.com/office/drawing/2014/main" id="{8C290673-15B0-38C9-D9EB-4FFC2CFD7D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l="28335" t="7457" r="27760" b="10154"/>
          <a:stretch/>
        </p:blipFill>
        <p:spPr bwMode="auto">
          <a:xfrm>
            <a:off x="1861530" y="3258809"/>
            <a:ext cx="1234564" cy="1737521"/>
          </a:xfrm>
          <a:prstGeom prst="rect">
            <a:avLst/>
          </a:prstGeom>
          <a:noFill/>
        </p:spPr>
      </p:pic>
      <p:pic>
        <p:nvPicPr>
          <p:cNvPr id="13" name="Obraz 9">
            <a:extLst>
              <a:ext uri="{FF2B5EF4-FFF2-40B4-BE49-F238E27FC236}">
                <a16:creationId xmlns:a16="http://schemas.microsoft.com/office/drawing/2014/main" id="{D6AAEE0F-96D2-D2E7-0730-22880099A5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512" y="3842202"/>
            <a:ext cx="949172" cy="872266"/>
          </a:xfrm>
          <a:prstGeom prst="rect">
            <a:avLst/>
          </a:prstGeom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62DEBD53-5D4A-C153-F886-E1AE3DD75F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581" r="7787"/>
          <a:stretch/>
        </p:blipFill>
        <p:spPr>
          <a:xfrm>
            <a:off x="6506618" y="1955294"/>
            <a:ext cx="2917534" cy="21698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BD9E4F-2530-415C-8FE8-77FAD6CE4AE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0497" t="49975" r="9516" b="11896"/>
          <a:stretch/>
        </p:blipFill>
        <p:spPr>
          <a:xfrm>
            <a:off x="9475430" y="3679493"/>
            <a:ext cx="1646184" cy="2633674"/>
          </a:xfrm>
          <a:prstGeom prst="rect">
            <a:avLst/>
          </a:prstGeom>
        </p:spPr>
      </p:pic>
      <p:sp>
        <p:nvSpPr>
          <p:cNvPr id="16" name="pole tekstowe 31">
            <a:extLst>
              <a:ext uri="{FF2B5EF4-FFF2-40B4-BE49-F238E27FC236}">
                <a16:creationId xmlns:a16="http://schemas.microsoft.com/office/drawing/2014/main" id="{AC5A58E5-7499-8D95-0F9C-4C3D7DF5C6C4}"/>
              </a:ext>
            </a:extLst>
          </p:cNvPr>
          <p:cNvSpPr txBox="1"/>
          <p:nvPr/>
        </p:nvSpPr>
        <p:spPr>
          <a:xfrm>
            <a:off x="835428" y="5903061"/>
            <a:ext cx="8043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>
                <a:latin typeface="Bahnschrift" panose="020B0502040204020203" pitchFamily="34" charset="0"/>
              </a:rPr>
              <a:t>Współpraca: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329BF28-D259-A8CE-7116-D803920757E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6531"/>
          <a:stretch/>
        </p:blipFill>
        <p:spPr>
          <a:xfrm>
            <a:off x="9448673" y="1851222"/>
            <a:ext cx="1907418" cy="124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8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786;p101">
            <a:extLst>
              <a:ext uri="{FF2B5EF4-FFF2-40B4-BE49-F238E27FC236}">
                <a16:creationId xmlns:a16="http://schemas.microsoft.com/office/drawing/2014/main" id="{864F7393-464E-CC5D-B602-5E11BD766D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454" r="17926" b="21525"/>
          <a:stretch/>
        </p:blipFill>
        <p:spPr>
          <a:xfrm>
            <a:off x="9098377" y="3947276"/>
            <a:ext cx="2629124" cy="16504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778254" y="878106"/>
            <a:ext cx="9910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Tematyka badawcza:</a:t>
            </a:r>
          </a:p>
          <a:p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Modelowanie zagadnień przepływowych z zastosowaniem metod numerycznych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bg1"/>
                </a:solidFill>
                <a:latin typeface="Source Sans Pro Light" panose="020B0403030403020204" pitchFamily="34" charset="0"/>
              </a:rPr>
              <a:t>Tematyka badawcza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DDD6A0-595F-C02E-92D5-D712C5D49545}"/>
              </a:ext>
            </a:extLst>
          </p:cNvPr>
          <p:cNvCxnSpPr/>
          <p:nvPr/>
        </p:nvCxnSpPr>
        <p:spPr>
          <a:xfrm>
            <a:off x="875790" y="1672368"/>
            <a:ext cx="1019454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7">
            <a:extLst>
              <a:ext uri="{FF2B5EF4-FFF2-40B4-BE49-F238E27FC236}">
                <a16:creationId xmlns:a16="http://schemas.microsoft.com/office/drawing/2014/main" id="{57234D39-41E1-D500-0F2E-B4DDDC76EB82}"/>
              </a:ext>
            </a:extLst>
          </p:cNvPr>
          <p:cNvSpPr txBox="1"/>
          <p:nvPr/>
        </p:nvSpPr>
        <p:spPr>
          <a:xfrm>
            <a:off x="778254" y="1826352"/>
            <a:ext cx="9910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rgbClr val="000000"/>
                </a:solidFill>
                <a:latin typeface="Bahnschrift" panose="020B0502040204020203" pitchFamily="34" charset="0"/>
              </a:rPr>
              <a:t>Metrologia przepływów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rgbClr val="000000"/>
                </a:solidFill>
                <a:latin typeface="Bahnschrift" panose="020B0502040204020203" pitchFamily="34" charset="0"/>
              </a:rPr>
              <a:t>Inżynieria procesowa i wymiana ciepła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solidFill>
                  <a:srgbClr val="000000"/>
                </a:solidFill>
                <a:latin typeface="Bahnschrift" panose="020B0502040204020203" pitchFamily="34" charset="0"/>
              </a:rPr>
              <a:t>Inżynieria biomedyczna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007C91"/>
                </a:solidFill>
                <a:latin typeface="Bahnschrift" panose="020B0502040204020203" pitchFamily="34" charset="0"/>
              </a:rPr>
              <a:t>Aerodynamika pojazdów</a:t>
            </a:r>
          </a:p>
        </p:txBody>
      </p:sp>
      <p:pic>
        <p:nvPicPr>
          <p:cNvPr id="4" name="Google Shape;585;p88" descr="SKAP">
            <a:extLst>
              <a:ext uri="{FF2B5EF4-FFF2-40B4-BE49-F238E27FC236}">
                <a16:creationId xmlns:a16="http://schemas.microsoft.com/office/drawing/2014/main" id="{8E4F6458-C366-1A8E-1041-B7F1DEF781C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59789" y="5810370"/>
            <a:ext cx="553998" cy="55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37">
            <a:extLst>
              <a:ext uri="{FF2B5EF4-FFF2-40B4-BE49-F238E27FC236}">
                <a16:creationId xmlns:a16="http://schemas.microsoft.com/office/drawing/2014/main" id="{BD4E8C9B-0D1D-DE50-40EE-1BF341B682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0456" y="5683256"/>
            <a:ext cx="333553" cy="808226"/>
          </a:xfrm>
          <a:prstGeom prst="rect">
            <a:avLst/>
          </a:prstGeom>
        </p:spPr>
      </p:pic>
      <p:pic>
        <p:nvPicPr>
          <p:cNvPr id="9" name="Obraz 36">
            <a:extLst>
              <a:ext uri="{FF2B5EF4-FFF2-40B4-BE49-F238E27FC236}">
                <a16:creationId xmlns:a16="http://schemas.microsoft.com/office/drawing/2014/main" id="{DEAC3D19-9531-12AE-A412-456BD57671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9567" y="5841920"/>
            <a:ext cx="1793010" cy="520764"/>
          </a:xfrm>
          <a:prstGeom prst="rect">
            <a:avLst/>
          </a:prstGeom>
        </p:spPr>
      </p:pic>
      <p:pic>
        <p:nvPicPr>
          <p:cNvPr id="10" name="Obraz 38">
            <a:extLst>
              <a:ext uri="{FF2B5EF4-FFF2-40B4-BE49-F238E27FC236}">
                <a16:creationId xmlns:a16="http://schemas.microsoft.com/office/drawing/2014/main" id="{6FD07E9C-310E-F7DF-F485-440BD4F419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4" y="5841920"/>
            <a:ext cx="2693507" cy="538703"/>
          </a:xfrm>
          <a:prstGeom prst="rect">
            <a:avLst/>
          </a:prstGeom>
        </p:spPr>
      </p:pic>
      <p:sp>
        <p:nvSpPr>
          <p:cNvPr id="12" name="pole tekstowe 7">
            <a:extLst>
              <a:ext uri="{FF2B5EF4-FFF2-40B4-BE49-F238E27FC236}">
                <a16:creationId xmlns:a16="http://schemas.microsoft.com/office/drawing/2014/main" id="{A41C8151-7C93-430E-CB03-1EEE251049BA}"/>
              </a:ext>
            </a:extLst>
          </p:cNvPr>
          <p:cNvSpPr txBox="1"/>
          <p:nvPr/>
        </p:nvSpPr>
        <p:spPr>
          <a:xfrm>
            <a:off x="875790" y="4959117"/>
            <a:ext cx="6230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Weryfikacja rożnych koncepcji poprawiających osiągi i bezpieczeństwo</a:t>
            </a:r>
          </a:p>
        </p:txBody>
      </p:sp>
      <p:pic>
        <p:nvPicPr>
          <p:cNvPr id="13" name="Obraz 7">
            <a:extLst>
              <a:ext uri="{FF2B5EF4-FFF2-40B4-BE49-F238E27FC236}">
                <a16:creationId xmlns:a16="http://schemas.microsoft.com/office/drawing/2014/main" id="{3147CFD6-89CE-C16A-CF7D-815ED208C1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4850" y="3321072"/>
            <a:ext cx="2601257" cy="146143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25FC2325-3ABA-8CED-77B4-BD286E6FC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0" t="44363"/>
          <a:stretch/>
        </p:blipFill>
        <p:spPr bwMode="auto">
          <a:xfrm>
            <a:off x="3977011" y="3281587"/>
            <a:ext cx="2629124" cy="170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7">
            <a:extLst>
              <a:ext uri="{FF2B5EF4-FFF2-40B4-BE49-F238E27FC236}">
                <a16:creationId xmlns:a16="http://schemas.microsoft.com/office/drawing/2014/main" id="{5BA39FEE-C8EF-95CC-5DAD-45DEAA07CD12}"/>
              </a:ext>
            </a:extLst>
          </p:cNvPr>
          <p:cNvSpPr txBox="1"/>
          <p:nvPr/>
        </p:nvSpPr>
        <p:spPr>
          <a:xfrm>
            <a:off x="7962334" y="4385705"/>
            <a:ext cx="1636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Analiza wpływu wiatrów bocznych na kolej wysokiej prędkości</a:t>
            </a:r>
          </a:p>
        </p:txBody>
      </p:sp>
      <p:pic>
        <p:nvPicPr>
          <p:cNvPr id="18" name="Google Shape;700;p95">
            <a:extLst>
              <a:ext uri="{FF2B5EF4-FFF2-40B4-BE49-F238E27FC236}">
                <a16:creationId xmlns:a16="http://schemas.microsoft.com/office/drawing/2014/main" id="{B0177B45-406C-430F-3C82-3B4E456E8C1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68484" t="14275"/>
          <a:stretch/>
        </p:blipFill>
        <p:spPr>
          <a:xfrm>
            <a:off x="6989869" y="1828106"/>
            <a:ext cx="3321580" cy="217937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pole tekstowe 7">
            <a:extLst>
              <a:ext uri="{FF2B5EF4-FFF2-40B4-BE49-F238E27FC236}">
                <a16:creationId xmlns:a16="http://schemas.microsoft.com/office/drawing/2014/main" id="{46654F8D-4E3C-4EB4-45CC-921B9E7EDD57}"/>
              </a:ext>
            </a:extLst>
          </p:cNvPr>
          <p:cNvSpPr txBox="1"/>
          <p:nvPr/>
        </p:nvSpPr>
        <p:spPr>
          <a:xfrm>
            <a:off x="8870420" y="3095358"/>
            <a:ext cx="3321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Analiza aerodynamiki </a:t>
            </a:r>
            <a:br>
              <a:rPr lang="pl-PL" sz="1600" i="1">
                <a:solidFill>
                  <a:srgbClr val="000000"/>
                </a:solidFill>
              </a:rPr>
            </a:br>
            <a:r>
              <a:rPr lang="pl-PL" sz="1600" i="1">
                <a:solidFill>
                  <a:srgbClr val="000000"/>
                </a:solidFill>
              </a:rPr>
              <a:t>motocykla sportowego</a:t>
            </a:r>
          </a:p>
        </p:txBody>
      </p:sp>
      <p:sp>
        <p:nvSpPr>
          <p:cNvPr id="21" name="pole tekstowe 31">
            <a:extLst>
              <a:ext uri="{FF2B5EF4-FFF2-40B4-BE49-F238E27FC236}">
                <a16:creationId xmlns:a16="http://schemas.microsoft.com/office/drawing/2014/main" id="{2369AD7E-0FBA-822E-9D1E-2456A6CB05CC}"/>
              </a:ext>
            </a:extLst>
          </p:cNvPr>
          <p:cNvSpPr txBox="1"/>
          <p:nvPr/>
        </p:nvSpPr>
        <p:spPr>
          <a:xfrm>
            <a:off x="835428" y="5903061"/>
            <a:ext cx="8043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>
                <a:latin typeface="Bahnschrift" panose="020B0502040204020203" pitchFamily="34" charset="0"/>
              </a:rPr>
              <a:t>Współpraca:</a:t>
            </a:r>
          </a:p>
        </p:txBody>
      </p:sp>
    </p:spTree>
    <p:extLst>
      <p:ext uri="{BB962C8B-B14F-4D97-AF65-F5344CB8AC3E}">
        <p14:creationId xmlns:p14="http://schemas.microsoft.com/office/powerpoint/2010/main" val="37665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F3CC41-D407-3BA3-35B7-639E0CE0A4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670" t="50104" r="1670" b="12680"/>
          <a:stretch/>
        </p:blipFill>
        <p:spPr>
          <a:xfrm>
            <a:off x="1950011" y="4109656"/>
            <a:ext cx="8291976" cy="2588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AD6676-0768-BF0D-3B4E-DA852D7785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784"/>
          <a:stretch/>
        </p:blipFill>
        <p:spPr>
          <a:xfrm>
            <a:off x="2122110" y="1672371"/>
            <a:ext cx="8291976" cy="2588018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778254" y="878106"/>
            <a:ext cx="9910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Tematyka badawcza:</a:t>
            </a:r>
          </a:p>
          <a:p>
            <a:r>
              <a:rPr lang="pl-PL" sz="200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Modelowanie zagadnień przepływowych z zastosowaniem metod numerycznych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bg1"/>
                </a:solidFill>
                <a:latin typeface="Source Sans Pro Light" panose="020B0403030403020204" pitchFamily="34" charset="0"/>
              </a:rPr>
              <a:t>Wyzwania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DDD6A0-595F-C02E-92D5-D712C5D49545}"/>
              </a:ext>
            </a:extLst>
          </p:cNvPr>
          <p:cNvCxnSpPr/>
          <p:nvPr/>
        </p:nvCxnSpPr>
        <p:spPr>
          <a:xfrm>
            <a:off x="875790" y="1672368"/>
            <a:ext cx="1019454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89D1151-3809-A3D7-6886-8EA93C65D3A9}"/>
              </a:ext>
            </a:extLst>
          </p:cNvPr>
          <p:cNvSpPr txBox="1"/>
          <p:nvPr/>
        </p:nvSpPr>
        <p:spPr>
          <a:xfrm>
            <a:off x="3293257" y="2997721"/>
            <a:ext cx="5949681" cy="181588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800" b="0" i="0" u="none" strike="noStrike">
                <a:solidFill>
                  <a:srgbClr val="595959"/>
                </a:solidFill>
                <a:effectLst/>
                <a:latin typeface="Bahnschrift" panose="020B0502040204020203" pitchFamily="34" charset="0"/>
              </a:rPr>
              <a:t>Interdyscyplinarność zespołu </a:t>
            </a:r>
            <a:br>
              <a:rPr lang="pl-PL" sz="2800" b="0" i="0" u="none" strike="noStrike">
                <a:solidFill>
                  <a:srgbClr val="595959"/>
                </a:solidFill>
                <a:effectLst/>
                <a:latin typeface="Bahnschrift" panose="020B0502040204020203" pitchFamily="34" charset="0"/>
              </a:rPr>
            </a:br>
            <a:r>
              <a:rPr lang="pl-PL" sz="2800" b="0" i="0" u="none" strike="noStrike">
                <a:solidFill>
                  <a:srgbClr val="595959"/>
                </a:solidFill>
                <a:effectLst/>
                <a:latin typeface="Bahnschrift" panose="020B0502040204020203" pitchFamily="34" charset="0"/>
              </a:rPr>
              <a:t>i współpraca z różnymi jednostkami pozwala na zaadresowanie różnorodnych aplikacji</a:t>
            </a:r>
            <a:endParaRPr lang="pl-PL" sz="280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2986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922613" y="1306701"/>
            <a:ext cx="64910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2">
                    <a:lumMod val="10000"/>
                  </a:schemeClr>
                </a:solidFill>
              </a:rPr>
              <a:t>W latach 2021 – 2024:</a:t>
            </a:r>
          </a:p>
          <a:p>
            <a:pPr marL="342900" indent="-342900">
              <a:buFontTx/>
              <a:buChar char="-"/>
            </a:pPr>
            <a:r>
              <a:rPr lang="pl-PL" sz="2000" b="1">
                <a:solidFill>
                  <a:srgbClr val="007C91"/>
                </a:solidFill>
              </a:rPr>
              <a:t>10</a:t>
            </a:r>
            <a:r>
              <a:rPr lang="pl-PL" sz="2000">
                <a:solidFill>
                  <a:schemeClr val="bg2">
                    <a:lumMod val="10000"/>
                  </a:schemeClr>
                </a:solidFill>
              </a:rPr>
              <a:t> publikacji w wysoko punktowanych czasopismach cytowanych do tej pory </a:t>
            </a:r>
            <a:r>
              <a:rPr lang="pl-PL" sz="2000" b="1">
                <a:solidFill>
                  <a:srgbClr val="007C91"/>
                </a:solidFill>
              </a:rPr>
              <a:t>28</a:t>
            </a:r>
            <a:r>
              <a:rPr lang="pl-PL" sz="2000">
                <a:solidFill>
                  <a:schemeClr val="bg2">
                    <a:lumMod val="10000"/>
                  </a:schemeClr>
                </a:solidFill>
              </a:rPr>
              <a:t> razy (bez autocytowań)</a:t>
            </a:r>
          </a:p>
          <a:p>
            <a:pPr marL="342900" indent="-342900">
              <a:buFontTx/>
              <a:buChar char="-"/>
            </a:pPr>
            <a:r>
              <a:rPr lang="pl-PL" sz="2000" b="1">
                <a:solidFill>
                  <a:srgbClr val="007C91"/>
                </a:solidFill>
              </a:rPr>
              <a:t>3</a:t>
            </a:r>
            <a:r>
              <a:rPr lang="pl-PL" sz="2000" b="1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sz="2000">
                <a:solidFill>
                  <a:schemeClr val="bg2">
                    <a:lumMod val="10000"/>
                  </a:schemeClr>
                </a:solidFill>
              </a:rPr>
              <a:t>zgłoszenia patentowe</a:t>
            </a:r>
            <a:endParaRPr lang="pl-PL" sz="2000" b="1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</a:rPr>
              <a:t>współpraca z przemysłem</a:t>
            </a:r>
          </a:p>
          <a:p>
            <a:pPr marL="342900" indent="-342900">
              <a:buFontTx/>
              <a:buChar char="-"/>
            </a:pPr>
            <a:endParaRPr lang="pl-PL" sz="200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bg1"/>
                </a:solidFill>
                <a:latin typeface="Source Sans Pro Light" panose="020B0403030403020204" pitchFamily="34" charset="0"/>
              </a:rPr>
              <a:t>Podsumowanie i plany na przyszłość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pole tekstowe 7">
            <a:extLst>
              <a:ext uri="{FF2B5EF4-FFF2-40B4-BE49-F238E27FC236}">
                <a16:creationId xmlns:a16="http://schemas.microsoft.com/office/drawing/2014/main" id="{AE7BB2D8-F072-3404-AD0B-FDE8A1A08E77}"/>
              </a:ext>
            </a:extLst>
          </p:cNvPr>
          <p:cNvSpPr txBox="1"/>
          <p:nvPr/>
        </p:nvSpPr>
        <p:spPr>
          <a:xfrm>
            <a:off x="922613" y="3457491"/>
            <a:ext cx="3987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>
                <a:solidFill>
                  <a:schemeClr val="bg2">
                    <a:lumMod val="10000"/>
                  </a:schemeClr>
                </a:solidFill>
              </a:rPr>
              <a:t>Dalszy rozwój:</a:t>
            </a:r>
          </a:p>
          <a:p>
            <a:pPr marL="342900" indent="-342900">
              <a:buFontTx/>
              <a:buChar char="-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</a:rPr>
              <a:t>Dwa granty wewnętrzne</a:t>
            </a:r>
          </a:p>
          <a:p>
            <a:pPr marL="342900" indent="-342900">
              <a:buFontTx/>
              <a:buChar char="-"/>
            </a:pPr>
            <a:r>
              <a:rPr lang="pl-PL" sz="2000">
                <a:solidFill>
                  <a:schemeClr val="bg2">
                    <a:lumMod val="10000"/>
                  </a:schemeClr>
                </a:solidFill>
              </a:rPr>
              <a:t>Na ich podstawie wnioski o zewnętrzne finansowanie</a:t>
            </a:r>
          </a:p>
        </p:txBody>
      </p:sp>
      <p:sp>
        <p:nvSpPr>
          <p:cNvPr id="4" name="pole tekstowe 7">
            <a:extLst>
              <a:ext uri="{FF2B5EF4-FFF2-40B4-BE49-F238E27FC236}">
                <a16:creationId xmlns:a16="http://schemas.microsoft.com/office/drawing/2014/main" id="{08C2E6C8-EB65-9C48-C6DD-044536E39186}"/>
              </a:ext>
            </a:extLst>
          </p:cNvPr>
          <p:cNvSpPr txBox="1"/>
          <p:nvPr/>
        </p:nvSpPr>
        <p:spPr>
          <a:xfrm>
            <a:off x="6096000" y="5873551"/>
            <a:ext cx="6230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Modelowanie turbin wiatrowych o pionowej osi obrotu</a:t>
            </a:r>
          </a:p>
        </p:txBody>
      </p:sp>
      <p:sp>
        <p:nvSpPr>
          <p:cNvPr id="6" name="pole tekstowe 7">
            <a:extLst>
              <a:ext uri="{FF2B5EF4-FFF2-40B4-BE49-F238E27FC236}">
                <a16:creationId xmlns:a16="http://schemas.microsoft.com/office/drawing/2014/main" id="{AEA1C96E-2797-5151-0AE3-6CD3D0792BD0}"/>
              </a:ext>
            </a:extLst>
          </p:cNvPr>
          <p:cNvSpPr txBox="1"/>
          <p:nvPr/>
        </p:nvSpPr>
        <p:spPr>
          <a:xfrm>
            <a:off x="5900730" y="3178014"/>
            <a:ext cx="6230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>
                <a:solidFill>
                  <a:srgbClr val="000000"/>
                </a:solidFill>
              </a:rPr>
              <a:t>Rotacyjny silnik cieplny sprężający falami uderzeniowymi</a:t>
            </a:r>
            <a:br>
              <a:rPr lang="pl-PL" sz="1600" i="1">
                <a:solidFill>
                  <a:srgbClr val="000000"/>
                </a:solidFill>
              </a:rPr>
            </a:br>
            <a:r>
              <a:rPr lang="pl-PL" sz="1600" i="1">
                <a:solidFill>
                  <a:srgbClr val="000000"/>
                </a:solidFill>
              </a:rPr>
              <a:t>z komorą spalania z wirującą falą detonacyjną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82A0D08-256D-877B-E632-F6EB12419C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83"/>
          <a:stretch/>
        </p:blipFill>
        <p:spPr bwMode="auto">
          <a:xfrm>
            <a:off x="7320272" y="1382788"/>
            <a:ext cx="1876458" cy="1774124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A44B03-F5EB-75A2-8164-6EB277BD1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6816" y="1382788"/>
            <a:ext cx="2351521" cy="17220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851C06-2B60-6674-A1E1-B4471E83F5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38" r="56228"/>
          <a:stretch/>
        </p:blipFill>
        <p:spPr bwMode="auto">
          <a:xfrm>
            <a:off x="7693350" y="4166889"/>
            <a:ext cx="1363399" cy="17066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A rainbow colored spiral&#10;&#10;Description automatically generated">
            <a:extLst>
              <a:ext uri="{FF2B5EF4-FFF2-40B4-BE49-F238E27FC236}">
                <a16:creationId xmlns:a16="http://schemas.microsoft.com/office/drawing/2014/main" id="{7E0257CA-8061-339A-7D8F-BB3BADCFDCB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5" r="14568" b="13952"/>
          <a:stretch/>
        </p:blipFill>
        <p:spPr>
          <a:xfrm>
            <a:off x="9190042" y="4154598"/>
            <a:ext cx="2263739" cy="164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92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6195330" y="2083090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Dziękuję</a:t>
            </a:r>
          </a:p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za uwagę</a:t>
            </a:r>
          </a:p>
        </p:txBody>
      </p:sp>
      <p:pic>
        <p:nvPicPr>
          <p:cNvPr id="2" name="Obraz 1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9329A86-0A8A-B356-3B48-883ADD75A0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331" y="0"/>
            <a:ext cx="6816237" cy="687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72128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BFD26B-195B-4D9D-83F8-EF9EF218BBFC}">
  <ds:schemaRefs>
    <ds:schemaRef ds:uri="http://schemas.microsoft.com/office/2006/metadata/properties"/>
    <ds:schemaRef ds:uri="http://schemas.microsoft.com/office/infopath/2007/PartnerControls"/>
    <ds:schemaRef ds:uri="d8301284-0e13-42aa-bfb2-849dd2e9fdd8"/>
    <ds:schemaRef ds:uri="fca3fa48-ee18-4258-80e9-c2e987ae0fe6"/>
  </ds:schemaRefs>
</ds:datastoreItem>
</file>

<file path=customXml/itemProps2.xml><?xml version="1.0" encoding="utf-8"?>
<ds:datastoreItem xmlns:ds="http://schemas.openxmlformats.org/officeDocument/2006/customXml" ds:itemID="{8D948F50-14C5-40E6-88D1-329BE8C46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12133-567b-453f-8b78-53feacc6c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1700</TotalTime>
  <Words>709</Words>
  <Application>Microsoft Office PowerPoint</Application>
  <PresentationFormat>Panoramiczny</PresentationFormat>
  <Paragraphs>173</Paragraphs>
  <Slides>9</Slides>
  <Notes>7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lastModifiedBy>Szudarek Maciej</cp:lastModifiedBy>
  <cp:revision>12</cp:revision>
  <dcterms:created xsi:type="dcterms:W3CDTF">2023-03-17T09:04:36Z</dcterms:created>
  <dcterms:modified xsi:type="dcterms:W3CDTF">2024-05-17T05:25:25Z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