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1" r:id="rId2"/>
  </p:sldMasterIdLst>
  <p:notesMasterIdLst>
    <p:notesMasterId r:id="rId24"/>
  </p:notesMasterIdLst>
  <p:handoutMasterIdLst>
    <p:handoutMasterId r:id="rId25"/>
  </p:handoutMasterIdLst>
  <p:sldIdLst>
    <p:sldId id="324" r:id="rId3"/>
    <p:sldId id="339" r:id="rId4"/>
    <p:sldId id="325" r:id="rId5"/>
    <p:sldId id="340" r:id="rId6"/>
    <p:sldId id="342" r:id="rId7"/>
    <p:sldId id="341" r:id="rId8"/>
    <p:sldId id="343" r:id="rId9"/>
    <p:sldId id="344" r:id="rId10"/>
    <p:sldId id="345" r:id="rId11"/>
    <p:sldId id="346" r:id="rId12"/>
    <p:sldId id="338" r:id="rId13"/>
    <p:sldId id="331" r:id="rId14"/>
    <p:sldId id="332" r:id="rId15"/>
    <p:sldId id="334" r:id="rId16"/>
    <p:sldId id="335" r:id="rId17"/>
    <p:sldId id="348" r:id="rId18"/>
    <p:sldId id="350" r:id="rId19"/>
    <p:sldId id="347" r:id="rId20"/>
    <p:sldId id="349" r:id="rId21"/>
    <p:sldId id="337" r:id="rId22"/>
    <p:sldId id="336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1pPr>
    <a:lvl2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2pPr>
    <a:lvl3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3pPr>
    <a:lvl4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4pPr>
    <a:lvl5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5pPr>
    <a:lvl6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6pPr>
    <a:lvl7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7pPr>
    <a:lvl8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8pPr>
    <a:lvl9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9pPr>
  </p:defaultTextStyle>
  <p:extLst>
    <p:ext uri="{521415D9-36F7-43E2-AB2F-B90AF26B5E84}">
      <p14:sectionLst xmlns:p14="http://schemas.microsoft.com/office/powerpoint/2010/main">
        <p14:section name="Sekcja domyślna" id="{9169C373-32E6-4685-ACE1-259EB94AC7D6}">
          <p14:sldIdLst>
            <p14:sldId id="324"/>
            <p14:sldId id="339"/>
            <p14:sldId id="325"/>
            <p14:sldId id="340"/>
            <p14:sldId id="342"/>
            <p14:sldId id="341"/>
            <p14:sldId id="343"/>
            <p14:sldId id="344"/>
            <p14:sldId id="345"/>
            <p14:sldId id="346"/>
            <p14:sldId id="338"/>
            <p14:sldId id="331"/>
            <p14:sldId id="332"/>
            <p14:sldId id="334"/>
            <p14:sldId id="335"/>
            <p14:sldId id="348"/>
            <p14:sldId id="350"/>
            <p14:sldId id="347"/>
            <p14:sldId id="349"/>
            <p14:sldId id="337"/>
            <p14:sldId id="33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000066"/>
    <a:srgbClr val="FFFFFF"/>
    <a:srgbClr val="007E91"/>
    <a:srgbClr val="3C1053"/>
    <a:srgbClr val="643335"/>
    <a:srgbClr val="BFB8AF"/>
    <a:srgbClr val="307FE2"/>
    <a:srgbClr val="007C91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6ABA9C"/>
        </a:fontRef>
        <a:srgbClr val="6ABA9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381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381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F3EF"/>
          </a:solidFill>
        </a:fill>
      </a:tcStyle>
    </a:wholeTbl>
    <a:band2H>
      <a:tcTxStyle/>
      <a:tcStyle>
        <a:tcBdr/>
        <a:fill>
          <a:solidFill>
            <a:srgbClr val="6ABA9C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3E6DE"/>
          </a:solidFill>
        </a:fill>
      </a:tcStyle>
    </a:wholeTbl>
    <a:band2H>
      <a:tcTxStyle/>
      <a:tcStyle>
        <a:tcBdr/>
        <a:fill>
          <a:solidFill>
            <a:srgbClr val="EAF3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84"/>
  </p:normalViewPr>
  <p:slideViewPr>
    <p:cSldViewPr snapToGrid="0">
      <p:cViewPr varScale="1">
        <p:scale>
          <a:sx n="40" d="100"/>
          <a:sy n="40" d="100"/>
        </p:scale>
        <p:origin x="91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886"/>
    </p:cViewPr>
  </p:sorterViewPr>
  <p:notesViewPr>
    <p:cSldViewPr snapToGrid="0">
      <p:cViewPr>
        <p:scale>
          <a:sx n="1" d="2"/>
          <a:sy n="1" d="2"/>
        </p:scale>
        <p:origin x="4548" y="9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4C65D339-FF3A-3C74-945F-E93A564864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54D5BCB-21A3-206D-F988-ED06504545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0738A-724D-4DE7-82E6-CE543B390833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CB7DCBD-C5AC-066C-9AC5-DC405C1095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CD6FA85-A535-1F8C-F4F0-2B7377F902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98D36-255C-46AB-B19C-912452B6722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2566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E3EC2B8-DC7D-4C0D-92CA-674893FD6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71467-FDEF-47AF-AA11-F04A7739DE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6175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1pPr>
    <a:lvl2pPr indent="228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2pPr>
    <a:lvl3pPr indent="457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3pPr>
    <a:lvl4pPr indent="685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4pPr>
    <a:lvl5pPr indent="9144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5pPr>
    <a:lvl6pPr indent="11430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6pPr>
    <a:lvl7pPr indent="1371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7pPr>
    <a:lvl8pPr indent="1600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8pPr>
    <a:lvl9pPr indent="1828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1245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Default">
    <p:bg>
      <p:bgPr>
        <a:solidFill>
          <a:srgbClr val="3C3C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3657600" y="7772400"/>
            <a:ext cx="17068800" cy="3505200"/>
          </a:xfrm>
          <a:prstGeom prst="rect">
            <a:avLst/>
          </a:prstGeom>
        </p:spPr>
        <p:txBody>
          <a:bodyPr/>
          <a:lstStyle>
            <a:lvl1pPr algn="ctr"/>
            <a:lvl2pPr marL="0" indent="0" algn="ctr">
              <a:buSzTx/>
              <a:buNone/>
            </a:lvl2pPr>
            <a:lvl3pPr marL="0" algn="ctr">
              <a:buSzTx/>
              <a:buNone/>
            </a:lvl3pPr>
            <a:lvl4pPr marL="0" algn="ctr">
              <a:buSzTx/>
              <a:buNone/>
            </a:lvl4pPr>
            <a:lvl5pPr marL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xfrm>
            <a:off x="22599689" y="989012"/>
            <a:ext cx="693701" cy="812801"/>
          </a:xfrm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B4A0A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7483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6D34EAC-8EE3-F63B-F9F3-143EAEBD3D31}"/>
              </a:ext>
            </a:extLst>
          </p:cNvPr>
          <p:cNvSpPr txBox="1"/>
          <p:nvPr userDrawn="1"/>
        </p:nvSpPr>
        <p:spPr>
          <a:xfrm>
            <a:off x="17993907" y="295488"/>
            <a:ext cx="8946777" cy="12592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  <a:sym typeface="Times New Roman"/>
              </a:rPr>
              <a:t>Pracownicy</a:t>
            </a:r>
            <a:endParaRPr kumimoji="0" lang="pl-PL" sz="6600" b="0" i="0" u="none" strike="noStrike" cap="none" spc="0" normalizeH="0" baseline="0" dirty="0">
              <a:ln>
                <a:noFill/>
              </a:ln>
              <a:solidFill>
                <a:schemeClr val="bg1">
                  <a:lumMod val="20000"/>
                  <a:lumOff val="80000"/>
                </a:schemeClr>
              </a:solidFill>
              <a:effectLst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6904069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4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6D34EAC-8EE3-F63B-F9F3-143EAEBD3D31}"/>
              </a:ext>
            </a:extLst>
          </p:cNvPr>
          <p:cNvSpPr txBox="1"/>
          <p:nvPr userDrawn="1"/>
        </p:nvSpPr>
        <p:spPr>
          <a:xfrm>
            <a:off x="17993907" y="295488"/>
            <a:ext cx="8946777" cy="25165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  <a:sym typeface="Times New Roman"/>
              </a:rPr>
              <a:t>Kierunki studiów</a:t>
            </a:r>
          </a:p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6600" b="0" i="0" u="none" strike="noStrike" cap="none" spc="0" normalizeH="0" baseline="0" dirty="0">
              <a:ln>
                <a:noFill/>
              </a:ln>
              <a:solidFill>
                <a:schemeClr val="bg1">
                  <a:lumMod val="20000"/>
                  <a:lumOff val="80000"/>
                </a:schemeClr>
              </a:solidFill>
              <a:effectLst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321601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6D34EAC-8EE3-F63B-F9F3-143EAEBD3D31}"/>
              </a:ext>
            </a:extLst>
          </p:cNvPr>
          <p:cNvSpPr txBox="1"/>
          <p:nvPr userDrawn="1"/>
        </p:nvSpPr>
        <p:spPr>
          <a:xfrm>
            <a:off x="17993907" y="295488"/>
            <a:ext cx="8946777" cy="12592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  <a:sym typeface="Times New Roman"/>
              </a:rPr>
              <a:t>Doktoranci</a:t>
            </a:r>
            <a:endParaRPr kumimoji="0" lang="pl-PL" sz="6600" b="0" i="0" u="none" strike="noStrike" cap="none" spc="0" normalizeH="0" baseline="0" dirty="0">
              <a:ln>
                <a:noFill/>
              </a:ln>
              <a:solidFill>
                <a:schemeClr val="bg1">
                  <a:lumMod val="20000"/>
                  <a:lumOff val="80000"/>
                </a:schemeClr>
              </a:solidFill>
              <a:effectLst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4706291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6D34EAC-8EE3-F63B-F9F3-143EAEBD3D31}"/>
              </a:ext>
            </a:extLst>
          </p:cNvPr>
          <p:cNvSpPr txBox="1"/>
          <p:nvPr userDrawn="1"/>
        </p:nvSpPr>
        <p:spPr>
          <a:xfrm>
            <a:off x="17993907" y="295488"/>
            <a:ext cx="8946777" cy="12592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  <a:sym typeface="Times New Roman"/>
              </a:rPr>
              <a:t>Absolwenci</a:t>
            </a:r>
          </a:p>
        </p:txBody>
      </p:sp>
    </p:spTree>
    <p:extLst>
      <p:ext uri="{BB962C8B-B14F-4D97-AF65-F5344CB8AC3E}">
        <p14:creationId xmlns:p14="http://schemas.microsoft.com/office/powerpoint/2010/main" val="3523732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6D34EAC-8EE3-F63B-F9F3-143EAEBD3D31}"/>
              </a:ext>
            </a:extLst>
          </p:cNvPr>
          <p:cNvSpPr txBox="1"/>
          <p:nvPr userDrawn="1"/>
        </p:nvSpPr>
        <p:spPr>
          <a:xfrm>
            <a:off x="17993907" y="295488"/>
            <a:ext cx="8946777" cy="12592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  <a:sym typeface="Times New Roman"/>
              </a:rPr>
              <a:t>Obcokrajowcy</a:t>
            </a:r>
            <a:endParaRPr kumimoji="0" lang="pl-PL" sz="6600" b="0" i="0" u="none" strike="noStrike" cap="none" spc="0" normalizeH="0" baseline="0" dirty="0">
              <a:ln>
                <a:noFill/>
              </a:ln>
              <a:solidFill>
                <a:schemeClr val="bg1">
                  <a:lumMod val="20000"/>
                  <a:lumOff val="80000"/>
                </a:schemeClr>
              </a:solidFill>
              <a:effectLst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29059705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14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A95FE24-EF68-64AE-43AA-0796E20862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825" y="442451"/>
            <a:ext cx="5781675" cy="111228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6D34EAC-8EE3-F63B-F9F3-143EAEBD3D31}"/>
              </a:ext>
            </a:extLst>
          </p:cNvPr>
          <p:cNvSpPr txBox="1"/>
          <p:nvPr userDrawn="1"/>
        </p:nvSpPr>
        <p:spPr>
          <a:xfrm>
            <a:off x="16704048" y="368969"/>
            <a:ext cx="8946777" cy="12592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  <a:sym typeface="Times New Roman"/>
              </a:rPr>
              <a:t>Studia polskojęzyczne</a:t>
            </a:r>
            <a:endParaRPr kumimoji="0" lang="pl-PL" sz="6600" b="0" i="0" u="none" strike="noStrike" cap="none" spc="0" normalizeH="0" baseline="0" dirty="0">
              <a:ln>
                <a:noFill/>
              </a:ln>
              <a:solidFill>
                <a:schemeClr val="bg1">
                  <a:lumMod val="20000"/>
                  <a:lumOff val="80000"/>
                </a:schemeClr>
              </a:solidFill>
              <a:effectLst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587994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495425" y="2350119"/>
            <a:ext cx="15875000" cy="6902245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13" name="Obraz 1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745BE17-0688-066A-4D34-A5899A47E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278470"/>
            <a:ext cx="1210239" cy="1220297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76C752C-EFE7-1470-B811-A46F40BE8041}"/>
              </a:ext>
            </a:extLst>
          </p:cNvPr>
          <p:cNvSpPr txBox="1"/>
          <p:nvPr userDrawn="1"/>
        </p:nvSpPr>
        <p:spPr>
          <a:xfrm>
            <a:off x="3204485" y="464239"/>
            <a:ext cx="15722896" cy="848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854 posiedzenie Rady Wydziału Mechatroniki</a:t>
            </a:r>
          </a:p>
        </p:txBody>
      </p:sp>
    </p:spTree>
    <p:extLst>
      <p:ext uri="{BB962C8B-B14F-4D97-AF65-F5344CB8AC3E}">
        <p14:creationId xmlns:p14="http://schemas.microsoft.com/office/powerpoint/2010/main" val="182775889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299012"/>
            <a:ext cx="19135725" cy="802449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9" name="Obraz 8" descr="Obraz zawierający moneta, symbol, godło&#10;&#10;Opis wygenerowany automatycznie">
            <a:extLst>
              <a:ext uri="{FF2B5EF4-FFF2-40B4-BE49-F238E27FC236}">
                <a16:creationId xmlns:a16="http://schemas.microsoft.com/office/drawing/2014/main" id="{96D24CAA-A6AB-BF58-990F-BA19C22A5D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1708649"/>
            <a:ext cx="6410684" cy="1474951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/>
          <p:nvPr userDrawn="1"/>
        </p:nvSpPr>
        <p:spPr>
          <a:xfrm>
            <a:off x="0" y="-1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745BE17-0688-066A-4D34-A5899A47EF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296370"/>
            <a:ext cx="1210239" cy="1220297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76C752C-EFE7-1470-B811-A46F40BE8041}"/>
              </a:ext>
            </a:extLst>
          </p:cNvPr>
          <p:cNvSpPr txBox="1"/>
          <p:nvPr userDrawn="1"/>
        </p:nvSpPr>
        <p:spPr>
          <a:xfrm>
            <a:off x="2973239" y="482139"/>
            <a:ext cx="15722896" cy="848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854 posiedzenie Rady Wydziału Mechatroniki</a:t>
            </a:r>
          </a:p>
        </p:txBody>
      </p:sp>
    </p:spTree>
    <p:extLst>
      <p:ext uri="{BB962C8B-B14F-4D97-AF65-F5344CB8AC3E}">
        <p14:creationId xmlns:p14="http://schemas.microsoft.com/office/powerpoint/2010/main" val="208502346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299012"/>
            <a:ext cx="19135725" cy="802449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 dirty="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 dirty="0"/>
              <a:t> </a:t>
            </a:r>
          </a:p>
          <a:p>
            <a:pPr>
              <a:defRPr sz="3500"/>
            </a:pPr>
            <a:endParaRPr dirty="0">
              <a:solidFill>
                <a:srgbClr val="965F77"/>
              </a:solidFill>
            </a:endParaRPr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9" name="Obraz 8" descr="Obraz zawierający moneta, symbol, godło&#10;&#10;Opis wygenerowany automatycznie">
            <a:extLst>
              <a:ext uri="{FF2B5EF4-FFF2-40B4-BE49-F238E27FC236}">
                <a16:creationId xmlns:a16="http://schemas.microsoft.com/office/drawing/2014/main" id="{96D24CAA-A6AB-BF58-990F-BA19C22A5D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1708649"/>
            <a:ext cx="6410684" cy="1474951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/>
          <p:nvPr userDrawn="1"/>
        </p:nvSpPr>
        <p:spPr>
          <a:xfrm>
            <a:off x="0" y="-1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745BE17-0688-066A-4D34-A5899A47EF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323705"/>
            <a:ext cx="1210239" cy="1220297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76C752C-EFE7-1470-B811-A46F40BE8041}"/>
              </a:ext>
            </a:extLst>
          </p:cNvPr>
          <p:cNvSpPr txBox="1"/>
          <p:nvPr userDrawn="1"/>
        </p:nvSpPr>
        <p:spPr>
          <a:xfrm>
            <a:off x="3742367" y="482140"/>
            <a:ext cx="15722896" cy="848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3. Sprawy osobowe</a:t>
            </a:r>
          </a:p>
        </p:txBody>
      </p:sp>
    </p:spTree>
    <p:extLst>
      <p:ext uri="{BB962C8B-B14F-4D97-AF65-F5344CB8AC3E}">
        <p14:creationId xmlns:p14="http://schemas.microsoft.com/office/powerpoint/2010/main" val="3011916983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299012"/>
            <a:ext cx="19135725" cy="802449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 dirty="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 dirty="0"/>
              <a:t> </a:t>
            </a:r>
          </a:p>
          <a:p>
            <a:pPr>
              <a:defRPr sz="3500"/>
            </a:pPr>
            <a:endParaRPr dirty="0">
              <a:solidFill>
                <a:srgbClr val="965F77"/>
              </a:solidFill>
            </a:endParaRPr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9" name="Obraz 8" descr="Obraz zawierający moneta, symbol, godło&#10;&#10;Opis wygenerowany automatycznie">
            <a:extLst>
              <a:ext uri="{FF2B5EF4-FFF2-40B4-BE49-F238E27FC236}">
                <a16:creationId xmlns:a16="http://schemas.microsoft.com/office/drawing/2014/main" id="{96D24CAA-A6AB-BF58-990F-BA19C22A5D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1708649"/>
            <a:ext cx="6410684" cy="1474951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/>
          <p:nvPr userDrawn="1"/>
        </p:nvSpPr>
        <p:spPr>
          <a:xfrm>
            <a:off x="0" y="-1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745BE17-0688-066A-4D34-A5899A47EF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323705"/>
            <a:ext cx="1210239" cy="1220297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76C752C-EFE7-1470-B811-A46F40BE8041}"/>
              </a:ext>
            </a:extLst>
          </p:cNvPr>
          <p:cNvSpPr txBox="1"/>
          <p:nvPr userDrawn="1"/>
        </p:nvSpPr>
        <p:spPr>
          <a:xfrm>
            <a:off x="3742366" y="482140"/>
            <a:ext cx="17193583" cy="848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5. Zaopiniowanie wniosków o przyznanie nagród JM Rektora PW</a:t>
            </a:r>
          </a:p>
        </p:txBody>
      </p:sp>
    </p:spTree>
    <p:extLst>
      <p:ext uri="{BB962C8B-B14F-4D97-AF65-F5344CB8AC3E}">
        <p14:creationId xmlns:p14="http://schemas.microsoft.com/office/powerpoint/2010/main" val="3954243348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2386062"/>
            <a:ext cx="19135725" cy="89374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pic>
        <p:nvPicPr>
          <p:cNvPr id="9" name="Obraz 8" descr="Obraz zawierający moneta, symbol, godło&#10;&#10;Opis wygenerowany automatycznie">
            <a:extLst>
              <a:ext uri="{FF2B5EF4-FFF2-40B4-BE49-F238E27FC236}">
                <a16:creationId xmlns:a16="http://schemas.microsoft.com/office/drawing/2014/main" id="{96D24CAA-A6AB-BF58-990F-BA19C22A5D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1708649"/>
            <a:ext cx="6410684" cy="1474951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/>
          <p:nvPr userDrawn="1"/>
        </p:nvSpPr>
        <p:spPr>
          <a:xfrm>
            <a:off x="0" y="-1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745BE17-0688-066A-4D34-A5899A47EF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296441"/>
            <a:ext cx="1210239" cy="122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4975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2386062"/>
            <a:ext cx="19135725" cy="89374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pic>
        <p:nvPicPr>
          <p:cNvPr id="3" name="Obraz 2" descr="Obraz zawierający krąg, sztuka, Symetria, wzór&#10;&#10;Opis wygenerowany automatycznie">
            <a:extLst>
              <a:ext uri="{FF2B5EF4-FFF2-40B4-BE49-F238E27FC236}">
                <a16:creationId xmlns:a16="http://schemas.microsoft.com/office/drawing/2014/main" id="{DEC4F888-5AE1-5F2F-5E55-06710AD5C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15" y="-179635"/>
            <a:ext cx="12780185" cy="13895635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8BC3EF5-B9DC-8D15-A9F7-70F8192CFBE6}"/>
              </a:ext>
            </a:extLst>
          </p:cNvPr>
          <p:cNvSpPr/>
          <p:nvPr userDrawn="1"/>
        </p:nvSpPr>
        <p:spPr>
          <a:xfrm>
            <a:off x="0" y="-1"/>
            <a:ext cx="24384000" cy="1867711"/>
          </a:xfrm>
          <a:prstGeom prst="rect">
            <a:avLst/>
          </a:prstGeom>
          <a:solidFill>
            <a:srgbClr val="01426A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8346275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png">
            <a:extLst>
              <a:ext uri="{FF2B5EF4-FFF2-40B4-BE49-F238E27FC236}">
                <a16:creationId xmlns:a16="http://schemas.microsoft.com/office/drawing/2014/main" id="{C6391E63-1572-486A-BD5E-9E0DD3D005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A037ACB3-0E62-41EB-BB39-77006F5001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9650" y="898525"/>
            <a:ext cx="510375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628103"/>
            <a:ext cx="15875000" cy="69022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sp>
        <p:nvSpPr>
          <p:cNvPr id="8" name="Shape 76">
            <a:extLst>
              <a:ext uri="{FF2B5EF4-FFF2-40B4-BE49-F238E27FC236}">
                <a16:creationId xmlns:a16="http://schemas.microsoft.com/office/drawing/2014/main" id="{BBC81C80-7E1B-4D8D-B9D6-9A7FBF642AA0}"/>
              </a:ext>
            </a:extLst>
          </p:cNvPr>
          <p:cNvSpPr/>
          <p:nvPr userDrawn="1"/>
        </p:nvSpPr>
        <p:spPr>
          <a:xfrm>
            <a:off x="7436830" y="898525"/>
            <a:ext cx="9704995" cy="57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0"/>
              </a:spcBef>
              <a:defRPr sz="7000">
                <a:solidFill>
                  <a:srgbClr val="3C3C4C"/>
                </a:solidFill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pPr algn="ctr"/>
            <a:r>
              <a:rPr lang="pl-PL" sz="4000" dirty="0">
                <a:solidFill>
                  <a:srgbClr val="6ABA9C"/>
                </a:solidFill>
              </a:rPr>
              <a:t>840 posiedzenie Rady Wydziału Mechatroniki</a:t>
            </a:r>
          </a:p>
        </p:txBody>
      </p:sp>
    </p:spTree>
    <p:extLst>
      <p:ext uri="{BB962C8B-B14F-4D97-AF65-F5344CB8AC3E}">
        <p14:creationId xmlns:p14="http://schemas.microsoft.com/office/powerpoint/2010/main" val="109654616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png">
            <a:extLst>
              <a:ext uri="{FF2B5EF4-FFF2-40B4-BE49-F238E27FC236}">
                <a16:creationId xmlns:a16="http://schemas.microsoft.com/office/drawing/2014/main" id="{C6391E63-1572-486A-BD5E-9E0DD3D005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A037ACB3-0E62-41EB-BB39-77006F5001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9650" y="898525"/>
            <a:ext cx="510375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628103"/>
            <a:ext cx="15875000" cy="69022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sp>
        <p:nvSpPr>
          <p:cNvPr id="8" name="Shape 76">
            <a:extLst>
              <a:ext uri="{FF2B5EF4-FFF2-40B4-BE49-F238E27FC236}">
                <a16:creationId xmlns:a16="http://schemas.microsoft.com/office/drawing/2014/main" id="{BBC81C80-7E1B-4D8D-B9D6-9A7FBF642AA0}"/>
              </a:ext>
            </a:extLst>
          </p:cNvPr>
          <p:cNvSpPr/>
          <p:nvPr userDrawn="1"/>
        </p:nvSpPr>
        <p:spPr>
          <a:xfrm>
            <a:off x="7436830" y="898525"/>
            <a:ext cx="9704995" cy="57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0"/>
              </a:spcBef>
              <a:defRPr sz="7000">
                <a:solidFill>
                  <a:srgbClr val="3C3C4C"/>
                </a:solidFill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pPr algn="ctr"/>
            <a:r>
              <a:rPr lang="pl-PL" sz="4000" dirty="0">
                <a:solidFill>
                  <a:srgbClr val="002060"/>
                </a:solidFill>
              </a:rPr>
              <a:t>845 posiedzenie Rady Wydziału Mechatroniki</a:t>
            </a:r>
          </a:p>
        </p:txBody>
      </p:sp>
    </p:spTree>
    <p:extLst>
      <p:ext uri="{BB962C8B-B14F-4D97-AF65-F5344CB8AC3E}">
        <p14:creationId xmlns:p14="http://schemas.microsoft.com/office/powerpoint/2010/main" val="2808206820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A037ACB3-0E62-41EB-BB39-77006F5001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898525"/>
            <a:ext cx="510375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628103"/>
            <a:ext cx="15875000" cy="69022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sp>
        <p:nvSpPr>
          <p:cNvPr id="8" name="Shape 76">
            <a:extLst>
              <a:ext uri="{FF2B5EF4-FFF2-40B4-BE49-F238E27FC236}">
                <a16:creationId xmlns:a16="http://schemas.microsoft.com/office/drawing/2014/main" id="{BBC81C80-7E1B-4D8D-B9D6-9A7FBF642AA0}"/>
              </a:ext>
            </a:extLst>
          </p:cNvPr>
          <p:cNvSpPr/>
          <p:nvPr userDrawn="1"/>
        </p:nvSpPr>
        <p:spPr>
          <a:xfrm>
            <a:off x="7436830" y="898525"/>
            <a:ext cx="9704995" cy="57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0"/>
              </a:spcBef>
              <a:defRPr sz="7000">
                <a:solidFill>
                  <a:srgbClr val="3C3C4C"/>
                </a:solidFill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pPr algn="ctr"/>
            <a:r>
              <a:rPr lang="pl-PL" sz="4000" dirty="0">
                <a:solidFill>
                  <a:srgbClr val="002060"/>
                </a:solidFill>
              </a:rPr>
              <a:t>843 posiedzenie Rady Wydziału Mechatroniki</a:t>
            </a:r>
          </a:p>
        </p:txBody>
      </p:sp>
    </p:spTree>
    <p:extLst>
      <p:ext uri="{BB962C8B-B14F-4D97-AF65-F5344CB8AC3E}">
        <p14:creationId xmlns:p14="http://schemas.microsoft.com/office/powerpoint/2010/main" val="3948530579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png">
            <a:extLst>
              <a:ext uri="{FF2B5EF4-FFF2-40B4-BE49-F238E27FC236}">
                <a16:creationId xmlns:a16="http://schemas.microsoft.com/office/drawing/2014/main" id="{C6391E63-1572-486A-BD5E-9E0DD3D005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A037ACB3-0E62-41EB-BB39-77006F5001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9650" y="898525"/>
            <a:ext cx="510375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628103"/>
            <a:ext cx="15875000" cy="69022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sp>
        <p:nvSpPr>
          <p:cNvPr id="8" name="Shape 76">
            <a:extLst>
              <a:ext uri="{FF2B5EF4-FFF2-40B4-BE49-F238E27FC236}">
                <a16:creationId xmlns:a16="http://schemas.microsoft.com/office/drawing/2014/main" id="{BBC81C80-7E1B-4D8D-B9D6-9A7FBF642AA0}"/>
              </a:ext>
            </a:extLst>
          </p:cNvPr>
          <p:cNvSpPr/>
          <p:nvPr userDrawn="1"/>
        </p:nvSpPr>
        <p:spPr>
          <a:xfrm>
            <a:off x="7436830" y="898525"/>
            <a:ext cx="9704995" cy="57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0"/>
              </a:spcBef>
              <a:defRPr sz="7000">
                <a:solidFill>
                  <a:srgbClr val="3C3C4C"/>
                </a:solidFill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pPr algn="ctr"/>
            <a:endParaRPr lang="pl-PL" sz="4000" dirty="0">
              <a:solidFill>
                <a:srgbClr val="6ABA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81908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A037ACB3-0E62-41EB-BB39-77006F5001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898525"/>
            <a:ext cx="510375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81">
            <a:extLst>
              <a:ext uri="{FF2B5EF4-FFF2-40B4-BE49-F238E27FC236}">
                <a16:creationId xmlns:a16="http://schemas.microsoft.com/office/drawing/2014/main" id="{9D2D2100-3E59-44D5-A837-552890154A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6825" y="3628103"/>
            <a:ext cx="15875000" cy="6902245"/>
          </a:xfrm>
          <a:prstGeom prst="rect">
            <a:avLst/>
          </a:prstGeom>
        </p:spPr>
        <p:txBody>
          <a:bodyPr/>
          <a:lstStyle/>
          <a:p>
            <a:pPr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endParaRPr lang="pl-PL" sz="4800"/>
          </a:p>
          <a:p>
            <a:pPr marL="900113" indent="-900113" algn="just">
              <a:defRPr sz="3500" i="1">
                <a:solidFill>
                  <a:srgbClr val="6ABA9C"/>
                </a:solidFill>
                <a:latin typeface="Adagio_Slab-Regular_italic"/>
                <a:ea typeface="Adagio_Slab-Regular_italic"/>
                <a:cs typeface="Adagio_Slab-Regular_italic"/>
                <a:sym typeface="Adagio_Slab-Regular_italic"/>
              </a:defRPr>
            </a:pPr>
            <a:r>
              <a:rPr lang="pl-PL" sz="4800"/>
              <a:t> </a:t>
            </a:r>
          </a:p>
          <a:p>
            <a:pPr>
              <a:defRPr sz="3500"/>
            </a:pPr>
            <a:endParaRPr>
              <a:solidFill>
                <a:srgbClr val="965F77"/>
              </a:solidFill>
            </a:endParaRPr>
          </a:p>
        </p:txBody>
      </p:sp>
      <p:sp>
        <p:nvSpPr>
          <p:cNvPr id="8" name="Shape 76">
            <a:extLst>
              <a:ext uri="{FF2B5EF4-FFF2-40B4-BE49-F238E27FC236}">
                <a16:creationId xmlns:a16="http://schemas.microsoft.com/office/drawing/2014/main" id="{BBC81C80-7E1B-4D8D-B9D6-9A7FBF642AA0}"/>
              </a:ext>
            </a:extLst>
          </p:cNvPr>
          <p:cNvSpPr/>
          <p:nvPr userDrawn="1"/>
        </p:nvSpPr>
        <p:spPr>
          <a:xfrm>
            <a:off x="7436830" y="898525"/>
            <a:ext cx="9704995" cy="57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0"/>
              </a:spcBef>
              <a:defRPr sz="7000">
                <a:solidFill>
                  <a:srgbClr val="3C3C4C"/>
                </a:solidFill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pPr algn="ctr"/>
            <a:endParaRPr lang="pl-PL" sz="4000" dirty="0">
              <a:solidFill>
                <a:srgbClr val="6ABA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483396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png">
            <a:extLst>
              <a:ext uri="{FF2B5EF4-FFF2-40B4-BE49-F238E27FC236}">
                <a16:creationId xmlns:a16="http://schemas.microsoft.com/office/drawing/2014/main" id="{C6391E63-1572-486A-BD5E-9E0DD3D005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345" y="12437598"/>
            <a:ext cx="1751480" cy="58533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A037ACB3-0E62-41EB-BB39-77006F5001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9345" y="693072"/>
            <a:ext cx="3741644" cy="11490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6473646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31069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07668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97657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1983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4998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98608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95225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9604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2326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8452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110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059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A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/>
          <p:cNvPicPr>
            <a:picLocks noChangeAspect="1"/>
          </p:cNvPicPr>
          <p:nvPr/>
        </p:nvPicPr>
        <p:blipFill>
          <a:blip r:embed="rId22">
            <a:alphaModFix amt="61720"/>
          </a:blip>
          <a:srcRect l="773" t="6618" r="2642" b="17335"/>
          <a:stretch>
            <a:fillRect/>
          </a:stretch>
        </p:blipFill>
        <p:spPr>
          <a:xfrm>
            <a:off x="-2024066" y="-44450"/>
            <a:ext cx="26296944" cy="1380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1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2525" y="12460285"/>
            <a:ext cx="2085975" cy="69850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1273175" y="898525"/>
            <a:ext cx="20296188" cy="230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5600" cy="9051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23810696" y="12288837"/>
            <a:ext cx="882867" cy="10541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lnSpc>
                <a:spcPct val="93000"/>
              </a:lnSpc>
              <a:spcBef>
                <a:spcPts val="400"/>
              </a:spcBef>
              <a:defRPr sz="6900">
                <a:solidFill>
                  <a:srgbClr val="3C3C4C"/>
                </a:solidFill>
                <a:latin typeface="Radikal WUT"/>
                <a:ea typeface="Radikal WUT"/>
                <a:cs typeface="Radikal WUT"/>
                <a:sym typeface="Radikal WU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65" r:id="rId2"/>
    <p:sldLayoutId id="2147483686" r:id="rId3"/>
    <p:sldLayoutId id="2147483691" r:id="rId4"/>
    <p:sldLayoutId id="2147483689" r:id="rId5"/>
    <p:sldLayoutId id="2147483690" r:id="rId6"/>
    <p:sldLayoutId id="2147483687" r:id="rId7"/>
    <p:sldLayoutId id="2147483688" r:id="rId8"/>
    <p:sldLayoutId id="2147483667" r:id="rId9"/>
    <p:sldLayoutId id="2147483666" r:id="rId10"/>
    <p:sldLayoutId id="2147483684" r:id="rId11"/>
    <p:sldLayoutId id="2147483685" r:id="rId12"/>
    <p:sldLayoutId id="2147483670" r:id="rId13"/>
    <p:sldLayoutId id="2147483669" r:id="rId14"/>
    <p:sldLayoutId id="2147483655" r:id="rId15"/>
    <p:sldLayoutId id="2147483663" r:id="rId16"/>
    <p:sldLayoutId id="2147483664" r:id="rId17"/>
    <p:sldLayoutId id="2147483660" r:id="rId18"/>
    <p:sldLayoutId id="2147483661" r:id="rId19"/>
    <p:sldLayoutId id="2147483662" r:id="rId20"/>
  </p:sldLayoutIdLst>
  <p:transition spd="slow"/>
  <p:hf sldNum="0" hdr="0" ftr="0" dt="0"/>
  <p:txStyles>
    <p:titleStyle>
      <a:lvl1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1pPr>
      <a:lvl2pPr marL="681566" marR="0" indent="-338666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2pPr>
      <a:lvl3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3pPr>
      <a:lvl4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4pPr>
      <a:lvl5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5pPr>
      <a:lvl6pPr marL="8001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6pPr>
      <a:lvl7pPr marL="12573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7pPr>
      <a:lvl8pPr marL="17145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8pPr>
      <a:lvl9pPr marL="21717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9pPr>
    </p:bodyStyle>
    <p:otherStyle>
      <a:lvl1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1pPr>
      <a:lvl2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2pPr>
      <a:lvl3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3pPr>
      <a:lvl4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4pPr>
      <a:lvl5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5pPr>
      <a:lvl6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6pPr>
      <a:lvl7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7pPr>
      <a:lvl8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8pPr>
      <a:lvl9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21.05.2024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785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2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Obraz zawierający krąg, sztuka, rysowanie, szkic&#10;&#10;Opis wygenerowany automatycznie">
            <a:extLst>
              <a:ext uri="{FF2B5EF4-FFF2-40B4-BE49-F238E27FC236}">
                <a16:creationId xmlns:a16="http://schemas.microsoft.com/office/drawing/2014/main" id="{49AD8958-7626-AB43-0A1D-CB0DD5D967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733" y="97694"/>
            <a:ext cx="12435267" cy="13520612"/>
          </a:xfrm>
          <a:prstGeom prst="rect">
            <a:avLst/>
          </a:prstGeom>
        </p:spPr>
      </p:pic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6A983608-EA7E-0F19-9AF3-F88DE92F53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95" y="2299903"/>
            <a:ext cx="8093573" cy="816083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5AF0C8F-C078-2B7E-8759-95608DC0558A}"/>
              </a:ext>
            </a:extLst>
          </p:cNvPr>
          <p:cNvSpPr txBox="1"/>
          <p:nvPr/>
        </p:nvSpPr>
        <p:spPr>
          <a:xfrm>
            <a:off x="11301984" y="1778154"/>
            <a:ext cx="6937249" cy="1842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Wydział Mechatroniki</a:t>
            </a:r>
          </a:p>
          <a:p>
            <a:r>
              <a:rPr lang="pl-PL" sz="4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Politechnika Warszawska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5F51836-63FB-4756-650B-EFFE0CF5697D}"/>
              </a:ext>
            </a:extLst>
          </p:cNvPr>
          <p:cNvSpPr txBox="1"/>
          <p:nvPr/>
        </p:nvSpPr>
        <p:spPr>
          <a:xfrm>
            <a:off x="9333549" y="11711037"/>
            <a:ext cx="4400739" cy="78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FFFF"/>
                </a:solidFill>
                <a:latin typeface="Source Sans Pro "/>
              </a:rPr>
              <a:t>21 maja 2024 r.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156" y="6052457"/>
            <a:ext cx="9562947" cy="695624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F1E375A-8B54-DA96-41BC-B4B7AD73EF35}"/>
              </a:ext>
            </a:extLst>
          </p:cNvPr>
          <p:cNvSpPr txBox="1"/>
          <p:nvPr/>
        </p:nvSpPr>
        <p:spPr>
          <a:xfrm>
            <a:off x="20379126" y="12975540"/>
            <a:ext cx="387792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i="1" dirty="0"/>
              <a:t>Fot. Dariusz Sobieski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160176524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4263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Historia Wydziału Mechatroniki d. Mechaniki Precyzyjnej 1952-2024</a:t>
            </a:r>
          </a:p>
          <a:p>
            <a:pPr lvl="1"/>
            <a:r>
              <a:rPr lang="pl-PL" sz="4400" kern="1800" baseline="300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1952 - Powstanie Oddziału Mechaniki Precyzyjnej przy Wydziale Mechaniczno-Technologicznym  </a:t>
            </a:r>
          </a:p>
          <a:p>
            <a:pPr lvl="1"/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1962 – Powstanie Wydziału Mechaniki Precyzyjnej, Dziekan prof. Henryk </a:t>
            </a:r>
            <a:r>
              <a:rPr lang="pl-PL" sz="4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Trebert</a:t>
            </a:r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1962-1968</a:t>
            </a:r>
          </a:p>
          <a:p>
            <a:pPr lvl="1"/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1972 - Przeniesienie do nowej siedziby Wydziału </a:t>
            </a:r>
          </a:p>
          <a:p>
            <a:pPr lvl="1"/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1996 - Zmiana nazwy Wydziału na obecną  (pierwszy Wydział Mechatroniki w Polsce)  </a:t>
            </a:r>
          </a:p>
          <a:p>
            <a:pPr lvl="1"/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2016 - Wprowadzenie systemu </a:t>
            </a:r>
            <a:r>
              <a:rPr lang="pl-PL" sz="4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tutorskiego</a:t>
            </a:r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na studiach magisterskich</a:t>
            </a:r>
          </a:p>
          <a:p>
            <a:pPr lvl="1"/>
            <a:r>
              <a:rPr lang="pl-PL" sz="4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2022 - Obchody 60-lecia Wydziału Mechatroniki </a:t>
            </a:r>
          </a:p>
          <a:p>
            <a:pPr lvl="1"/>
            <a:endParaRPr lang="pl-PL" sz="44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742950" lvl="1" indent="-742950">
              <a:buAutoNum type="arabicPlain" startAt="1962"/>
            </a:pPr>
            <a:endParaRPr lang="pl-PL" sz="44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3876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2929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ALUMNI   (1962-2023)</a:t>
            </a:r>
          </a:p>
          <a:p>
            <a:pPr lvl="1"/>
            <a:r>
              <a:rPr lang="pl-PL" sz="4400" kern="1800" baseline="300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pl-PL" sz="6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7600   -   	Liczba absolwentów wszystkich typów studiów	</a:t>
            </a:r>
          </a:p>
          <a:p>
            <a:pPr lvl="1"/>
            <a:r>
              <a:rPr lang="pl-PL" sz="6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424    - 	Liczba wypromowanych doktorów 		</a:t>
            </a:r>
          </a:p>
          <a:p>
            <a:pPr lvl="1"/>
            <a:r>
              <a:rPr lang="pl-PL" sz="6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48      - 	Liczba wypromowanych doktorów habilitowanych</a:t>
            </a:r>
          </a:p>
          <a:p>
            <a:pPr lvl="1"/>
            <a:endParaRPr lang="pl-PL" sz="4400" kern="1800" baseline="30000" dirty="0">
              <a:solidFill>
                <a:srgbClr val="FF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742950" lvl="1" indent="-742950">
              <a:buAutoNum type="arabicPlain" startAt="1962"/>
            </a:pPr>
            <a:endParaRPr lang="pl-PL" sz="44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55992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4002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Trzy instytuty (~125 pracowników badawczo-dydaktycznych i dydaktycznych) </a:t>
            </a:r>
          </a:p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Instytut Automatyki i Robotyki  (28)</a:t>
            </a:r>
          </a:p>
          <a:p>
            <a:r>
              <a:rPr lang="pl-PL" sz="48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4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dr hab. inż. Michał Syfert, dr hab. inż. Michał </a:t>
            </a:r>
            <a:r>
              <a:rPr lang="pl-PL" sz="4400" i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Bartyś</a:t>
            </a:r>
            <a:r>
              <a:rPr lang="pl-PL" sz="4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prof. </a:t>
            </a:r>
            <a:r>
              <a:rPr lang="pl-PL" sz="4400" i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PW</a:t>
            </a:r>
            <a:r>
              <a:rPr lang="pl-PL" sz="4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dr inż. Krzysztof Kukiełka, Prof. </a:t>
            </a:r>
            <a:r>
              <a:rPr lang="pl-PL" sz="4400" i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PW</a:t>
            </a:r>
            <a:endParaRPr lang="pl-PL" sz="4400" i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Instytut </a:t>
            </a:r>
            <a:r>
              <a:rPr lang="pl-PL" sz="5400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Mikromechaniki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 Fotoniki (47)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4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Prof. Leszek Sałbut, dr inż. Maciej Bodnicki Prof. </a:t>
            </a:r>
            <a:r>
              <a:rPr lang="pl-PL" sz="4400" i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PW</a:t>
            </a:r>
            <a:r>
              <a:rPr lang="pl-PL" sz="4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dr inż. Leszek Wawrzyniuk, Prof. </a:t>
            </a:r>
            <a:r>
              <a:rPr lang="pl-PL" sz="4400" i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PW</a:t>
            </a:r>
            <a:endParaRPr lang="pl-PL" sz="4400" i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Instytut Metrologii i Inżynierii Biomedycznej (50)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4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dr inż. Elżbieta Ślubowska, prof. Roman Szewczyk, dr hab. inż. Jakub Żmigrodzki</a:t>
            </a: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58973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112219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Pracownicy: 	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		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Ogółem -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183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(197, 186)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osoby ( 167,19 etatu)</a:t>
            </a:r>
          </a:p>
          <a:p>
            <a:endParaRPr lang="pl-PL" sz="54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Nauczyciele akademiccy: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125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(137, 124)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osób ( 110.19 etatu)</a:t>
            </a:r>
          </a:p>
          <a:p>
            <a:endParaRPr lang="pl-PL" sz="11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Profesorowie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15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(16, 17)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( 11,66 etatu)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Profesorowie uczelni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18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(13, 10)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(17,5 etatu)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Adiunkci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67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(77, 75)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( 59,38 etatu) w tym  6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(9, 6)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ze stopniem dr hab.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Asystenci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25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(31, 22)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( 21,65 etatów)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20580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5071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Trzy kierunki kształcenia </a:t>
            </a:r>
          </a:p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Mechatronika/</a:t>
            </a:r>
            <a:r>
              <a:rPr lang="pl-PL" sz="5400" b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Mechatronics</a:t>
            </a:r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(Elektroniczne systemy pomiarowe, Inżynieria </a:t>
            </a:r>
            <a:r>
              <a:rPr lang="pl-PL" sz="5400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Fotoniczna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5400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Mikromechanika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Mikrotechnologia i nanotechnologia, Techniki multimedialne, Współrzędnościowe Systemy Pomiarowe)</a:t>
            </a:r>
          </a:p>
          <a:p>
            <a:endParaRPr lang="pl-PL" sz="5400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Automatyka, robotyka i informatyka przemysłowa</a:t>
            </a:r>
          </a:p>
          <a:p>
            <a:endParaRPr lang="pl-PL" sz="5400" b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Inżynieria biomedyczna </a:t>
            </a:r>
            <a:r>
              <a:rPr lang="pl-PL" sz="5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(wspólnie z </a:t>
            </a:r>
            <a:r>
              <a:rPr lang="pl-PL" sz="5400" i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WEiTI</a:t>
            </a:r>
            <a:r>
              <a:rPr lang="pl-PL" sz="5400" i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0597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41854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Wydział Mechatroniki – silne strony (</a:t>
            </a:r>
            <a:r>
              <a:rPr lang="pl-PL" sz="6000" b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strengths</a:t>
            </a:r>
            <a:r>
              <a:rPr lang="pl-PL" sz="60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pl-PL" sz="5400" b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Multidyscyplinarność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(automatyka,  robotyka, fotonika, </a:t>
            </a:r>
            <a:r>
              <a:rPr lang="pl-PL" sz="5400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mikromechanika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 metrologia, mikro- i </a:t>
            </a:r>
            <a:r>
              <a:rPr lang="pl-PL" sz="5400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technologia, inżynieria biomedyczna, etc.)</a:t>
            </a:r>
          </a:p>
          <a:p>
            <a:endParaRPr lang="pl-PL" sz="5400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Potencjał innowacyjny (kadrowy i materialny) </a:t>
            </a:r>
          </a:p>
          <a:p>
            <a:endParaRPr lang="pl-PL" sz="5400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Atrakcyjność absolwentów dla potencjalnych pracodawców</a:t>
            </a: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9032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51102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Wydział Mechatroniki – słabe strony (</a:t>
            </a:r>
            <a:r>
              <a:rPr lang="pl-PL" sz="5400" b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weakness</a:t>
            </a:r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pl-PL" sz="5400" b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Niewystarczające wykorzystanie interdyscyplinarności w pracy naukowej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Ograniczone wykorzystanie potencjału innowacyjnego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Luka pokoleniowa/niedobory kadrowe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Ograniczone możliwości lokalowe związane z pełnym wykorzystaniem aparatury naukowo-badawczej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Przeciążenie nadgodzinami dydaktycznymi niektórych pracowników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Niedoinwestowanie lub zbyt mała aktywność kół naukowych</a:t>
            </a: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96492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1767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Wydział Mechatroniki – szanse (</a:t>
            </a:r>
            <a:r>
              <a:rPr lang="pl-PL" sz="5400" b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pl-PL" sz="5400" b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Wsparcie w pozyskiwaniu środków zewnętrznych/grantów  (LOP)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Możliwość skorzystania z funduszy przeznaczonych na POB (Uczelnia Badawcza)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Wsparcie wyjazdów, publikowania, przyjazdów wykładowców zagranicznych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Zainteresowanie interdyscyplinarnym Wydziałem ze strony potencjalnych studentów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Mechanizmy wspierania prorozwojowych zamierzeń Pracowników</a:t>
            </a:r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001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500742" y="2819400"/>
            <a:ext cx="23883257" cy="1448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Wydział Mechatroniki – zagrożenia  (</a:t>
            </a:r>
            <a:r>
              <a:rPr lang="pl-PL" sz="5400" b="1" kern="1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threats</a:t>
            </a:r>
            <a:r>
              <a:rPr lang="pl-PL" sz="5400" b="1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endParaRPr lang="pl-PL" sz="5400" b="1" kern="18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Niewystarczające środki na działania remontowe i inwestycyjne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Niż demograficzny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Obniżający się poziom wiedzy absolwentów szkół średnich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Niskie nakłady na naukę, trudności w zdobywaniu finansowania zewnętrznego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Nieatrakcyjne rynkowo płace w niektórych specjalnościach skutkujący odejściem młodych pracowników </a:t>
            </a:r>
          </a:p>
          <a:p>
            <a:r>
              <a:rPr lang="pl-PL" sz="5400" kern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Trudności w pozyskiwaniu kadry naukowej i kandydatów </a:t>
            </a:r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48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kern="1800" baseline="30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pl-PL" sz="6000" baseline="30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31184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76400" y="2819400"/>
            <a:ext cx="21248914" cy="8705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Wydział Mechatroniki w liczbach </a:t>
            </a:r>
            <a:r>
              <a:rPr lang="pl-PL" sz="2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w nawiasie podano stan odpowiednio: rok 2021 i 2022)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Podsumowanie stan  na dzień 31.12.2023</a:t>
            </a:r>
          </a:p>
          <a:p>
            <a:endParaRPr lang="pl-PL" sz="32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STUDENCI 1373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(1387, 1443)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Studenci  (bez obcokrajowców) 1264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(1287, 1357)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 tym 						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Kobiety 217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(205, 223)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 I roku studiów 460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(350, 392)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 tym kobiety 60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(44,58)</a:t>
            </a:r>
          </a:p>
        </p:txBody>
      </p:sp>
    </p:spTree>
    <p:extLst>
      <p:ext uri="{BB962C8B-B14F-4D97-AF65-F5344CB8AC3E}">
        <p14:creationId xmlns:p14="http://schemas.microsoft.com/office/powerpoint/2010/main" val="161487714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76400" y="2819400"/>
            <a:ext cx="20802600" cy="57097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DOKTORANCI</a:t>
            </a:r>
          </a:p>
          <a:p>
            <a:endParaRPr lang="pl-PL" sz="5400" b="1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Studium Doktoranckie – 6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(15, 22)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osób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Szkoła doktorska – 33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(33, 28)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osoby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RAZEM – 39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(48, 50)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osób</a:t>
            </a:r>
          </a:p>
        </p:txBody>
      </p:sp>
    </p:spTree>
    <p:extLst>
      <p:ext uri="{BB962C8B-B14F-4D97-AF65-F5344CB8AC3E}">
        <p14:creationId xmlns:p14="http://schemas.microsoft.com/office/powerpoint/2010/main" val="4279693293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65991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Absolwenci roku akademickiego 2022/2023</a:t>
            </a:r>
          </a:p>
          <a:p>
            <a:endParaRPr lang="pl-PL" sz="2000" b="1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190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(175, 202)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– studia I stopnia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82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(95, 119)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– studia II stopnia</a:t>
            </a:r>
          </a:p>
          <a:p>
            <a:endParaRPr lang="pl-PL" sz="24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09007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112219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Pracownicy: 	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		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Ogółem -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183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(197, 186)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osoby ( 167,19 etatu)</a:t>
            </a:r>
          </a:p>
          <a:p>
            <a:endParaRPr lang="pl-PL" sz="54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Nauczyciele akademiccy: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125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(137, 124)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osób ( 110.19 etatu)</a:t>
            </a:r>
          </a:p>
          <a:p>
            <a:endParaRPr lang="pl-PL" sz="11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Profesorowie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15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(16, 17)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( 11,66 etatu)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Profesorowie uczelni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18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(13, 10)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(17,5 etatu)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Adiunkci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67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(77, 75)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( 59,38 etatu) w tym  6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(9, 6)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ze stopniem dr hab.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Asystenci – </a:t>
            </a:r>
            <a:r>
              <a:rPr lang="pl-PL" sz="54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25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(31, 22) 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( 21,65 etatów)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93416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120714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Pracownicy nie będący nauczycielami: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	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Razem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58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(60, 62)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osób (57 etatu)</a:t>
            </a:r>
          </a:p>
          <a:p>
            <a:endParaRPr lang="pl-PL" sz="18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Administracyjno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– ekonomicznych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35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(33, 31)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(34,75 etatu 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Bibliotekarze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(1, 2)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Informatycy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(5, 5)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( 3 ,75 etatu)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Inż. Techniczny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(2, 6)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(2)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Naukowo – badawczy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(1)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(0,5 etatu)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Obsługa i robotnicy –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15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6000" baseline="30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(18, 18)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(15)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17807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9149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Kadencja 2020-2024   Profesorowie (2)</a:t>
            </a:r>
          </a:p>
          <a:p>
            <a:endParaRPr lang="pl-PL" sz="6000" b="1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Prof. Mateusz Turkowski - 21.09.2020 (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Prof. Leszek Sałbut - 28.09.2020 (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8216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14958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Kadencja 2020-2024 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 </a:t>
            </a:r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Stanowisko profesora PW (10)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Janusz 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Igielski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prof. uczelni, 01.11.2020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Maciej Bodnicki, prof. uczelni, 01.07.2022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Dariusz Jarząbek, prof. uczelni 01.10.2022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Leszek Wawrzyniuk, prof. uczelni, 01.10.2022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Maciej 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Trusiak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prof. uczelni, 01.02.2023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Paweł Wnuk, prof. uczelni, 01.04.2023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IAiR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Krzysztof Kukiełka, prof. uczelni, 01.04.2023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IAiR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Ksawery Szykiedans, prof. uczelni, 01.07.2023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 </a:t>
            </a:r>
            <a:endParaRPr lang="pl-PL" sz="4800" dirty="0">
              <a:solidFill>
                <a:srgbClr val="FF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Maciej 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Trojnacki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prof. uczelni, 01.10.2023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Piotr Tulik, prof. uczelni, 01.10.2023 (</a:t>
            </a:r>
            <a:r>
              <a:rPr lang="pl-PL" sz="48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8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2121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89275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Kadencja 2020-2024 – doktorzy habilitowani  (4)</a:t>
            </a:r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Maciej 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Trusiak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19.04.2022; dyscyplina 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AEiE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Agnieszka- Łękawa-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Raus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21.06.2022; dyscyplina 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AEiE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   </a:t>
            </a:r>
          </a:p>
          <a:p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									(</a:t>
            </a:r>
            <a:r>
              <a:rPr lang="pl-PL" sz="60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60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; obecnie CEZAMAT PW)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Marcel Młyńczak, 05.10.2022; dyscyplina: </a:t>
            </a:r>
            <a:r>
              <a:rPr lang="pl-PL" sz="5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IB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pl-PL" sz="5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hab. inż. Sławomir Paśko; 16.11.2022; dyscyplina: </a:t>
            </a:r>
            <a:r>
              <a:rPr lang="pl-PL" sz="5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IB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pl-PL" sz="5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5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301784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1E32C3E-4528-DD8A-3579-2E39B1982429}"/>
              </a:ext>
            </a:extLst>
          </p:cNvPr>
          <p:cNvSpPr txBox="1"/>
          <p:nvPr/>
        </p:nvSpPr>
        <p:spPr>
          <a:xfrm>
            <a:off x="1619250" y="2819400"/>
            <a:ext cx="20802600" cy="139242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Kadencja 2020-2024 – doktorzy (11)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Maciej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Szudarek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07.01.2020; dyscyplina IM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Marek Żyliński: 22.04.2022; dyscyplina IB(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Iryna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Gorbenko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24.06.2022; dyscyplina IB (prac.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do 30.09.2023)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Sunita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Saha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05.04.2023; dyscyplina IM (prac.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do 31.03.2023)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Maciej Maciak : 13.10.2023; dyscyplina: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Maria Baczewska : 22.11.2023; dyscyplina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Bartłomiej Podsiadły: 12.12.2023; dyscyplina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AEEiTK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Michał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Ziemczonok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12.12.2023; dyscyplina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AEEiTK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Maria Cywińska: 21.11.2023; dyscyplina AEEITK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 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Athanasia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Papanikolau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20.02.2024;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dysc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AEEiTK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 prac. 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IMiF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do 31.10.2023)</a:t>
            </a:r>
          </a:p>
          <a:p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 inż. Anna Jodko-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Władzińska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17.01.2024; dyscyplina IB (</a:t>
            </a:r>
            <a:r>
              <a:rPr lang="pl-PL" sz="4400" dirty="0" err="1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IMiIB</a:t>
            </a:r>
            <a:r>
              <a:rPr lang="pl-PL" sz="4400" dirty="0">
                <a:solidFill>
                  <a:srgbClr val="0142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 </a:t>
            </a: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pl-PL" sz="6000" dirty="0">
              <a:solidFill>
                <a:srgbClr val="01426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82638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11" y="1969122"/>
            <a:ext cx="15939249" cy="1159447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0F1E375A-8B54-DA96-41BC-B4B7AD73EF35}"/>
              </a:ext>
            </a:extLst>
          </p:cNvPr>
          <p:cNvSpPr txBox="1"/>
          <p:nvPr/>
        </p:nvSpPr>
        <p:spPr>
          <a:xfrm>
            <a:off x="20506074" y="12708293"/>
            <a:ext cx="387792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i="1" dirty="0"/>
              <a:t>Fot. Dariusz Sobieski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709654204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568" y="1838493"/>
            <a:ext cx="15939249" cy="1159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4455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">
  <a:themeElements>
    <a:clrScheme name="Office">
      <a:dk1>
        <a:srgbClr val="6ABA9C"/>
      </a:dk1>
      <a:lt1>
        <a:srgbClr val="6ABA9C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1283</Words>
  <Application>Microsoft Office PowerPoint</Application>
  <PresentationFormat>Niestandardowy</PresentationFormat>
  <Paragraphs>195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21</vt:i4>
      </vt:variant>
    </vt:vector>
  </HeadingPairs>
  <TitlesOfParts>
    <vt:vector size="31" baseType="lpstr">
      <vt:lpstr>Adagio_Slab</vt:lpstr>
      <vt:lpstr>Arial</vt:lpstr>
      <vt:lpstr>Calibri Light</vt:lpstr>
      <vt:lpstr>Helvetica</vt:lpstr>
      <vt:lpstr>Radikal WUT</vt:lpstr>
      <vt:lpstr>Source Sans Pro</vt:lpstr>
      <vt:lpstr>Source Sans Pro </vt:lpstr>
      <vt:lpstr>Times New Roman</vt:lpstr>
      <vt:lpstr>Office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Adam Zamerski</dc:creator>
  <cp:lastModifiedBy>Cybulski Gerard</cp:lastModifiedBy>
  <cp:revision>19</cp:revision>
  <dcterms:modified xsi:type="dcterms:W3CDTF">2024-05-21T07:07:13Z</dcterms:modified>
</cp:coreProperties>
</file>